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7" r:id="rId3"/>
    <p:sldId id="257" r:id="rId4"/>
    <p:sldId id="258" r:id="rId5"/>
    <p:sldId id="259" r:id="rId6"/>
    <p:sldId id="266" r:id="rId7"/>
    <p:sldId id="261" r:id="rId8"/>
    <p:sldId id="262" r:id="rId9"/>
    <p:sldId id="263" r:id="rId10"/>
    <p:sldId id="264" r:id="rId11"/>
    <p:sldId id="265" r:id="rId12"/>
    <p:sldId id="270" r:id="rId13"/>
    <p:sldId id="269" r:id="rId14"/>
    <p:sldId id="268" r:id="rId15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B102E9-8FA8-47ED-90BD-68A585848B77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41F7A30-3D68-4437-9AC6-121F76D7F7EB}">
      <dgm:prSet/>
      <dgm:spPr>
        <a:solidFill>
          <a:srgbClr val="70AD47"/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Demand Creation for Testing</a:t>
          </a:r>
        </a:p>
      </dgm:t>
    </dgm:pt>
    <dgm:pt modelId="{2CC58FAF-6FFE-4AA2-A809-2A6D3CF24EB9}" type="parTrans" cxnId="{6C065100-2BA3-4628-B78E-313CDE59AB95}">
      <dgm:prSet/>
      <dgm:spPr/>
      <dgm:t>
        <a:bodyPr/>
        <a:lstStyle/>
        <a:p>
          <a:endParaRPr lang="en-US"/>
        </a:p>
      </dgm:t>
    </dgm:pt>
    <dgm:pt modelId="{77BF0B94-CAE4-4BC0-A89D-8158A1C4A1AC}" type="sibTrans" cxnId="{6C065100-2BA3-4628-B78E-313CDE59AB95}">
      <dgm:prSet/>
      <dgm:spPr/>
      <dgm:t>
        <a:bodyPr/>
        <a:lstStyle/>
        <a:p>
          <a:endParaRPr lang="en-US" dirty="0"/>
        </a:p>
      </dgm:t>
    </dgm:pt>
    <dgm:pt modelId="{D74FD460-41A0-4A77-89AC-049BF9956D15}">
      <dgm:prSet/>
      <dgm:spPr>
        <a:solidFill>
          <a:srgbClr val="70AD47"/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Specimen Collection and Processing</a:t>
          </a:r>
        </a:p>
      </dgm:t>
    </dgm:pt>
    <dgm:pt modelId="{3A30503B-B3EC-449D-A590-015947FE479C}" type="parTrans" cxnId="{411A5E5E-C326-41E1-960B-24729075E97C}">
      <dgm:prSet/>
      <dgm:spPr/>
      <dgm:t>
        <a:bodyPr/>
        <a:lstStyle/>
        <a:p>
          <a:endParaRPr lang="en-US"/>
        </a:p>
      </dgm:t>
    </dgm:pt>
    <dgm:pt modelId="{BEE02F52-27CB-4FD8-B279-AD97BCCD79A0}" type="sibTrans" cxnId="{411A5E5E-C326-41E1-960B-24729075E97C}">
      <dgm:prSet/>
      <dgm:spPr/>
      <dgm:t>
        <a:bodyPr/>
        <a:lstStyle/>
        <a:p>
          <a:endParaRPr lang="en-US" dirty="0"/>
        </a:p>
      </dgm:t>
    </dgm:pt>
    <dgm:pt modelId="{FB4B0883-6B58-4F78-8E42-7FCEF6EEDDDF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Sample Transport</a:t>
          </a:r>
        </a:p>
      </dgm:t>
    </dgm:pt>
    <dgm:pt modelId="{A08F9E90-3D78-482B-9B09-2973CFDDB36F}" type="parTrans" cxnId="{D829281F-7118-4F3C-9263-156996FF5C6A}">
      <dgm:prSet/>
      <dgm:spPr/>
      <dgm:t>
        <a:bodyPr/>
        <a:lstStyle/>
        <a:p>
          <a:endParaRPr lang="en-US"/>
        </a:p>
      </dgm:t>
    </dgm:pt>
    <dgm:pt modelId="{8648C5FE-AC51-4F8C-8463-7C3C307F94A9}" type="sibTrans" cxnId="{D829281F-7118-4F3C-9263-156996FF5C6A}">
      <dgm:prSet/>
      <dgm:spPr/>
      <dgm:t>
        <a:bodyPr/>
        <a:lstStyle/>
        <a:p>
          <a:endParaRPr lang="en-US" dirty="0"/>
        </a:p>
      </dgm:t>
    </dgm:pt>
    <dgm:pt modelId="{7FE99242-5EB2-47CE-97E2-EE6168086447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Laboratory Testing</a:t>
          </a:r>
        </a:p>
      </dgm:t>
    </dgm:pt>
    <dgm:pt modelId="{963534DE-1459-45B9-B102-F9FB01324EE6}" type="parTrans" cxnId="{FFAA6652-4671-486A-919F-972BF7737EC0}">
      <dgm:prSet/>
      <dgm:spPr/>
      <dgm:t>
        <a:bodyPr/>
        <a:lstStyle/>
        <a:p>
          <a:endParaRPr lang="en-US"/>
        </a:p>
      </dgm:t>
    </dgm:pt>
    <dgm:pt modelId="{35DB09C4-70EC-4244-B21F-2451B964C6F6}" type="sibTrans" cxnId="{FFAA6652-4671-486A-919F-972BF7737EC0}">
      <dgm:prSet/>
      <dgm:spPr/>
      <dgm:t>
        <a:bodyPr/>
        <a:lstStyle/>
        <a:p>
          <a:endParaRPr lang="en-US" dirty="0"/>
        </a:p>
      </dgm:t>
    </dgm:pt>
    <dgm:pt modelId="{47A7D8F8-AFCC-481C-85AD-B66B7EC0247A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Result Reporting</a:t>
          </a:r>
        </a:p>
      </dgm:t>
    </dgm:pt>
    <dgm:pt modelId="{AF46147C-0649-408F-9F7B-550FBD36B84E}" type="parTrans" cxnId="{C48C18C2-2E3D-40C4-9FD8-A439D26C3B68}">
      <dgm:prSet/>
      <dgm:spPr/>
      <dgm:t>
        <a:bodyPr/>
        <a:lstStyle/>
        <a:p>
          <a:endParaRPr lang="en-US"/>
        </a:p>
      </dgm:t>
    </dgm:pt>
    <dgm:pt modelId="{084E3E0B-02CE-473C-91E4-2152CC442ED5}" type="sibTrans" cxnId="{C48C18C2-2E3D-40C4-9FD8-A439D26C3B68}">
      <dgm:prSet/>
      <dgm:spPr/>
      <dgm:t>
        <a:bodyPr/>
        <a:lstStyle/>
        <a:p>
          <a:endParaRPr lang="en-US" dirty="0"/>
        </a:p>
      </dgm:t>
    </dgm:pt>
    <dgm:pt modelId="{095E0245-4623-4C94-89FD-C187E1F32529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Result interpretation &amp; Client Management</a:t>
          </a:r>
        </a:p>
      </dgm:t>
    </dgm:pt>
    <dgm:pt modelId="{3021A4CA-A7FA-4AA6-A5CC-3559CA2AB4E6}" type="parTrans" cxnId="{1DA5553D-32EC-431A-8B12-34A38E0122DD}">
      <dgm:prSet/>
      <dgm:spPr/>
      <dgm:t>
        <a:bodyPr/>
        <a:lstStyle/>
        <a:p>
          <a:endParaRPr lang="en-US"/>
        </a:p>
      </dgm:t>
    </dgm:pt>
    <dgm:pt modelId="{26E5B4CC-3638-406B-8D2B-091A3054E61C}" type="sibTrans" cxnId="{1DA5553D-32EC-431A-8B12-34A38E0122DD}">
      <dgm:prSet/>
      <dgm:spPr/>
      <dgm:t>
        <a:bodyPr/>
        <a:lstStyle/>
        <a:p>
          <a:endParaRPr lang="en-US"/>
        </a:p>
      </dgm:t>
    </dgm:pt>
    <dgm:pt modelId="{C170968C-7C13-4851-B35A-9E9A3FD3F4BE}" type="pres">
      <dgm:prSet presAssocID="{63B102E9-8FA8-47ED-90BD-68A585848B77}" presName="Name0" presStyleCnt="0">
        <dgm:presLayoutVars>
          <dgm:dir/>
          <dgm:resizeHandles val="exact"/>
        </dgm:presLayoutVars>
      </dgm:prSet>
      <dgm:spPr/>
    </dgm:pt>
    <dgm:pt modelId="{4D607563-D312-4C01-BD0D-58BC01F6875C}" type="pres">
      <dgm:prSet presAssocID="{141F7A30-3D68-4437-9AC6-121F76D7F7EB}" presName="node" presStyleLbl="node1" presStyleIdx="0" presStyleCnt="6">
        <dgm:presLayoutVars>
          <dgm:bulletEnabled val="1"/>
        </dgm:presLayoutVars>
      </dgm:prSet>
      <dgm:spPr/>
    </dgm:pt>
    <dgm:pt modelId="{F92EFF5D-0C55-4BCB-826B-30B387A640D3}" type="pres">
      <dgm:prSet presAssocID="{77BF0B94-CAE4-4BC0-A89D-8158A1C4A1AC}" presName="sibTrans" presStyleLbl="sibTrans2D1" presStyleIdx="0" presStyleCnt="5"/>
      <dgm:spPr/>
    </dgm:pt>
    <dgm:pt modelId="{9C10905B-301A-4B15-9254-363A1467B9C8}" type="pres">
      <dgm:prSet presAssocID="{77BF0B94-CAE4-4BC0-A89D-8158A1C4A1AC}" presName="connectorText" presStyleLbl="sibTrans2D1" presStyleIdx="0" presStyleCnt="5"/>
      <dgm:spPr/>
    </dgm:pt>
    <dgm:pt modelId="{E9F4A99C-6845-4844-A9E6-288A98F4F04F}" type="pres">
      <dgm:prSet presAssocID="{D74FD460-41A0-4A77-89AC-049BF9956D15}" presName="node" presStyleLbl="node1" presStyleIdx="1" presStyleCnt="6">
        <dgm:presLayoutVars>
          <dgm:bulletEnabled val="1"/>
        </dgm:presLayoutVars>
      </dgm:prSet>
      <dgm:spPr/>
    </dgm:pt>
    <dgm:pt modelId="{F5FCFDCF-EA28-468B-9674-5377A0497BC6}" type="pres">
      <dgm:prSet presAssocID="{BEE02F52-27CB-4FD8-B279-AD97BCCD79A0}" presName="sibTrans" presStyleLbl="sibTrans2D1" presStyleIdx="1" presStyleCnt="5"/>
      <dgm:spPr/>
    </dgm:pt>
    <dgm:pt modelId="{DD8F58BE-AE42-476C-8C02-615BB967345B}" type="pres">
      <dgm:prSet presAssocID="{BEE02F52-27CB-4FD8-B279-AD97BCCD79A0}" presName="connectorText" presStyleLbl="sibTrans2D1" presStyleIdx="1" presStyleCnt="5"/>
      <dgm:spPr/>
    </dgm:pt>
    <dgm:pt modelId="{D3E74D9C-C8FA-4385-ACBE-018BC4291889}" type="pres">
      <dgm:prSet presAssocID="{FB4B0883-6B58-4F78-8E42-7FCEF6EEDDDF}" presName="node" presStyleLbl="node1" presStyleIdx="2" presStyleCnt="6">
        <dgm:presLayoutVars>
          <dgm:bulletEnabled val="1"/>
        </dgm:presLayoutVars>
      </dgm:prSet>
      <dgm:spPr/>
    </dgm:pt>
    <dgm:pt modelId="{872F2491-B70C-413C-82AE-0E20BE6AE4B0}" type="pres">
      <dgm:prSet presAssocID="{8648C5FE-AC51-4F8C-8463-7C3C307F94A9}" presName="sibTrans" presStyleLbl="sibTrans2D1" presStyleIdx="2" presStyleCnt="5"/>
      <dgm:spPr/>
    </dgm:pt>
    <dgm:pt modelId="{400F2737-AF7A-4638-9529-493F8AF9A091}" type="pres">
      <dgm:prSet presAssocID="{8648C5FE-AC51-4F8C-8463-7C3C307F94A9}" presName="connectorText" presStyleLbl="sibTrans2D1" presStyleIdx="2" presStyleCnt="5"/>
      <dgm:spPr/>
    </dgm:pt>
    <dgm:pt modelId="{D389E005-1586-4A84-B24A-0604E81A1803}" type="pres">
      <dgm:prSet presAssocID="{7FE99242-5EB2-47CE-97E2-EE6168086447}" presName="node" presStyleLbl="node1" presStyleIdx="3" presStyleCnt="6">
        <dgm:presLayoutVars>
          <dgm:bulletEnabled val="1"/>
        </dgm:presLayoutVars>
      </dgm:prSet>
      <dgm:spPr/>
    </dgm:pt>
    <dgm:pt modelId="{28BCDDD0-E7BF-47D3-9478-744999BBE40E}" type="pres">
      <dgm:prSet presAssocID="{35DB09C4-70EC-4244-B21F-2451B964C6F6}" presName="sibTrans" presStyleLbl="sibTrans2D1" presStyleIdx="3" presStyleCnt="5"/>
      <dgm:spPr/>
    </dgm:pt>
    <dgm:pt modelId="{2684B008-671F-4487-B05F-130C6CFE04D2}" type="pres">
      <dgm:prSet presAssocID="{35DB09C4-70EC-4244-B21F-2451B964C6F6}" presName="connectorText" presStyleLbl="sibTrans2D1" presStyleIdx="3" presStyleCnt="5"/>
      <dgm:spPr/>
    </dgm:pt>
    <dgm:pt modelId="{780C7E9A-B5DB-499F-B005-1278C02471C2}" type="pres">
      <dgm:prSet presAssocID="{47A7D8F8-AFCC-481C-85AD-B66B7EC0247A}" presName="node" presStyleLbl="node1" presStyleIdx="4" presStyleCnt="6">
        <dgm:presLayoutVars>
          <dgm:bulletEnabled val="1"/>
        </dgm:presLayoutVars>
      </dgm:prSet>
      <dgm:spPr/>
    </dgm:pt>
    <dgm:pt modelId="{15194090-F82D-4B16-B345-791CE6CD8EBE}" type="pres">
      <dgm:prSet presAssocID="{084E3E0B-02CE-473C-91E4-2152CC442ED5}" presName="sibTrans" presStyleLbl="sibTrans2D1" presStyleIdx="4" presStyleCnt="5"/>
      <dgm:spPr/>
    </dgm:pt>
    <dgm:pt modelId="{A3F3DF58-60F7-418C-A244-F59F516638F5}" type="pres">
      <dgm:prSet presAssocID="{084E3E0B-02CE-473C-91E4-2152CC442ED5}" presName="connectorText" presStyleLbl="sibTrans2D1" presStyleIdx="4" presStyleCnt="5"/>
      <dgm:spPr/>
    </dgm:pt>
    <dgm:pt modelId="{002A3454-E228-46D0-A100-794BE4E669E0}" type="pres">
      <dgm:prSet presAssocID="{095E0245-4623-4C94-89FD-C187E1F32529}" presName="node" presStyleLbl="node1" presStyleIdx="5" presStyleCnt="6">
        <dgm:presLayoutVars>
          <dgm:bulletEnabled val="1"/>
        </dgm:presLayoutVars>
      </dgm:prSet>
      <dgm:spPr/>
    </dgm:pt>
  </dgm:ptLst>
  <dgm:cxnLst>
    <dgm:cxn modelId="{6C065100-2BA3-4628-B78E-313CDE59AB95}" srcId="{63B102E9-8FA8-47ED-90BD-68A585848B77}" destId="{141F7A30-3D68-4437-9AC6-121F76D7F7EB}" srcOrd="0" destOrd="0" parTransId="{2CC58FAF-6FFE-4AA2-A809-2A6D3CF24EB9}" sibTransId="{77BF0B94-CAE4-4BC0-A89D-8158A1C4A1AC}"/>
    <dgm:cxn modelId="{9DE15B03-2D2D-4E73-B5D6-6E0562587FCE}" type="presOf" srcId="{35DB09C4-70EC-4244-B21F-2451B964C6F6}" destId="{28BCDDD0-E7BF-47D3-9478-744999BBE40E}" srcOrd="0" destOrd="0" presId="urn:microsoft.com/office/officeart/2005/8/layout/process1"/>
    <dgm:cxn modelId="{2BF71F1A-3AEA-47AB-805D-E858A3A5589A}" type="presOf" srcId="{8648C5FE-AC51-4F8C-8463-7C3C307F94A9}" destId="{400F2737-AF7A-4638-9529-493F8AF9A091}" srcOrd="1" destOrd="0" presId="urn:microsoft.com/office/officeart/2005/8/layout/process1"/>
    <dgm:cxn modelId="{D829281F-7118-4F3C-9263-156996FF5C6A}" srcId="{63B102E9-8FA8-47ED-90BD-68A585848B77}" destId="{FB4B0883-6B58-4F78-8E42-7FCEF6EEDDDF}" srcOrd="2" destOrd="0" parTransId="{A08F9E90-3D78-482B-9B09-2973CFDDB36F}" sibTransId="{8648C5FE-AC51-4F8C-8463-7C3C307F94A9}"/>
    <dgm:cxn modelId="{0084D324-417A-41E0-B3CE-1DF3AAB0F114}" type="presOf" srcId="{77BF0B94-CAE4-4BC0-A89D-8158A1C4A1AC}" destId="{F92EFF5D-0C55-4BCB-826B-30B387A640D3}" srcOrd="0" destOrd="0" presId="urn:microsoft.com/office/officeart/2005/8/layout/process1"/>
    <dgm:cxn modelId="{0135FE2F-69C7-4149-AF00-26C7C696C75F}" type="presOf" srcId="{FB4B0883-6B58-4F78-8E42-7FCEF6EEDDDF}" destId="{D3E74D9C-C8FA-4385-ACBE-018BC4291889}" srcOrd="0" destOrd="0" presId="urn:microsoft.com/office/officeart/2005/8/layout/process1"/>
    <dgm:cxn modelId="{1DA5553D-32EC-431A-8B12-34A38E0122DD}" srcId="{63B102E9-8FA8-47ED-90BD-68A585848B77}" destId="{095E0245-4623-4C94-89FD-C187E1F32529}" srcOrd="5" destOrd="0" parTransId="{3021A4CA-A7FA-4AA6-A5CC-3559CA2AB4E6}" sibTransId="{26E5B4CC-3638-406B-8D2B-091A3054E61C}"/>
    <dgm:cxn modelId="{4F01805D-9EFE-49E1-9F31-31E541A7A7B7}" type="presOf" srcId="{47A7D8F8-AFCC-481C-85AD-B66B7EC0247A}" destId="{780C7E9A-B5DB-499F-B005-1278C02471C2}" srcOrd="0" destOrd="0" presId="urn:microsoft.com/office/officeart/2005/8/layout/process1"/>
    <dgm:cxn modelId="{411A5E5E-C326-41E1-960B-24729075E97C}" srcId="{63B102E9-8FA8-47ED-90BD-68A585848B77}" destId="{D74FD460-41A0-4A77-89AC-049BF9956D15}" srcOrd="1" destOrd="0" parTransId="{3A30503B-B3EC-449D-A590-015947FE479C}" sibTransId="{BEE02F52-27CB-4FD8-B279-AD97BCCD79A0}"/>
    <dgm:cxn modelId="{2CDF4769-9237-4A6E-8141-E2AAB868D633}" type="presOf" srcId="{BEE02F52-27CB-4FD8-B279-AD97BCCD79A0}" destId="{F5FCFDCF-EA28-468B-9674-5377A0497BC6}" srcOrd="0" destOrd="0" presId="urn:microsoft.com/office/officeart/2005/8/layout/process1"/>
    <dgm:cxn modelId="{E6127F6B-141B-4A07-BEF5-B9F4E36D4814}" type="presOf" srcId="{35DB09C4-70EC-4244-B21F-2451B964C6F6}" destId="{2684B008-671F-4487-B05F-130C6CFE04D2}" srcOrd="1" destOrd="0" presId="urn:microsoft.com/office/officeart/2005/8/layout/process1"/>
    <dgm:cxn modelId="{FFAA6652-4671-486A-919F-972BF7737EC0}" srcId="{63B102E9-8FA8-47ED-90BD-68A585848B77}" destId="{7FE99242-5EB2-47CE-97E2-EE6168086447}" srcOrd="3" destOrd="0" parTransId="{963534DE-1459-45B9-B102-F9FB01324EE6}" sibTransId="{35DB09C4-70EC-4244-B21F-2451B964C6F6}"/>
    <dgm:cxn modelId="{2956AD58-A470-44B3-8369-79AFBCB0802D}" type="presOf" srcId="{77BF0B94-CAE4-4BC0-A89D-8158A1C4A1AC}" destId="{9C10905B-301A-4B15-9254-363A1467B9C8}" srcOrd="1" destOrd="0" presId="urn:microsoft.com/office/officeart/2005/8/layout/process1"/>
    <dgm:cxn modelId="{4E127086-C54F-400F-95F0-926B322AB725}" type="presOf" srcId="{8648C5FE-AC51-4F8C-8463-7C3C307F94A9}" destId="{872F2491-B70C-413C-82AE-0E20BE6AE4B0}" srcOrd="0" destOrd="0" presId="urn:microsoft.com/office/officeart/2005/8/layout/process1"/>
    <dgm:cxn modelId="{8225F794-13D7-4F6E-9665-6E857A09056F}" type="presOf" srcId="{7FE99242-5EB2-47CE-97E2-EE6168086447}" destId="{D389E005-1586-4A84-B24A-0604E81A1803}" srcOrd="0" destOrd="0" presId="urn:microsoft.com/office/officeart/2005/8/layout/process1"/>
    <dgm:cxn modelId="{D59A63B6-1E5E-4A51-8630-AA920939F3E8}" type="presOf" srcId="{095E0245-4623-4C94-89FD-C187E1F32529}" destId="{002A3454-E228-46D0-A100-794BE4E669E0}" srcOrd="0" destOrd="0" presId="urn:microsoft.com/office/officeart/2005/8/layout/process1"/>
    <dgm:cxn modelId="{242B6CB7-559B-499A-958B-85E66D7BC3AF}" type="presOf" srcId="{084E3E0B-02CE-473C-91E4-2152CC442ED5}" destId="{15194090-F82D-4B16-B345-791CE6CD8EBE}" srcOrd="0" destOrd="0" presId="urn:microsoft.com/office/officeart/2005/8/layout/process1"/>
    <dgm:cxn modelId="{372C32B8-3135-4D8D-9D5C-46903EEBEB5C}" type="presOf" srcId="{141F7A30-3D68-4437-9AC6-121F76D7F7EB}" destId="{4D607563-D312-4C01-BD0D-58BC01F6875C}" srcOrd="0" destOrd="0" presId="urn:microsoft.com/office/officeart/2005/8/layout/process1"/>
    <dgm:cxn modelId="{C48C18C2-2E3D-40C4-9FD8-A439D26C3B68}" srcId="{63B102E9-8FA8-47ED-90BD-68A585848B77}" destId="{47A7D8F8-AFCC-481C-85AD-B66B7EC0247A}" srcOrd="4" destOrd="0" parTransId="{AF46147C-0649-408F-9F7B-550FBD36B84E}" sibTransId="{084E3E0B-02CE-473C-91E4-2152CC442ED5}"/>
    <dgm:cxn modelId="{92F25ED4-5471-4383-BCF6-0B63BA100B6B}" type="presOf" srcId="{084E3E0B-02CE-473C-91E4-2152CC442ED5}" destId="{A3F3DF58-60F7-418C-A244-F59F516638F5}" srcOrd="1" destOrd="0" presId="urn:microsoft.com/office/officeart/2005/8/layout/process1"/>
    <dgm:cxn modelId="{EC1182D4-35DB-4782-A62D-1DCFC7706571}" type="presOf" srcId="{BEE02F52-27CB-4FD8-B279-AD97BCCD79A0}" destId="{DD8F58BE-AE42-476C-8C02-615BB967345B}" srcOrd="1" destOrd="0" presId="urn:microsoft.com/office/officeart/2005/8/layout/process1"/>
    <dgm:cxn modelId="{BA4E5FDB-9B97-4E48-92A9-2E549BC76B2A}" type="presOf" srcId="{D74FD460-41A0-4A77-89AC-049BF9956D15}" destId="{E9F4A99C-6845-4844-A9E6-288A98F4F04F}" srcOrd="0" destOrd="0" presId="urn:microsoft.com/office/officeart/2005/8/layout/process1"/>
    <dgm:cxn modelId="{AE472ADF-C2AA-4028-81C9-4C5CE621455D}" type="presOf" srcId="{63B102E9-8FA8-47ED-90BD-68A585848B77}" destId="{C170968C-7C13-4851-B35A-9E9A3FD3F4BE}" srcOrd="0" destOrd="0" presId="urn:microsoft.com/office/officeart/2005/8/layout/process1"/>
    <dgm:cxn modelId="{EE29B54B-C1A1-4516-80D4-1CE5089E729C}" type="presParOf" srcId="{C170968C-7C13-4851-B35A-9E9A3FD3F4BE}" destId="{4D607563-D312-4C01-BD0D-58BC01F6875C}" srcOrd="0" destOrd="0" presId="urn:microsoft.com/office/officeart/2005/8/layout/process1"/>
    <dgm:cxn modelId="{E50AB856-C67E-4381-AEAC-E49069802F33}" type="presParOf" srcId="{C170968C-7C13-4851-B35A-9E9A3FD3F4BE}" destId="{F92EFF5D-0C55-4BCB-826B-30B387A640D3}" srcOrd="1" destOrd="0" presId="urn:microsoft.com/office/officeart/2005/8/layout/process1"/>
    <dgm:cxn modelId="{573B0E06-814E-4CAF-9DC5-809B69BA9CAC}" type="presParOf" srcId="{F92EFF5D-0C55-4BCB-826B-30B387A640D3}" destId="{9C10905B-301A-4B15-9254-363A1467B9C8}" srcOrd="0" destOrd="0" presId="urn:microsoft.com/office/officeart/2005/8/layout/process1"/>
    <dgm:cxn modelId="{E903989F-63AE-4973-B673-CBA0C6E5537D}" type="presParOf" srcId="{C170968C-7C13-4851-B35A-9E9A3FD3F4BE}" destId="{E9F4A99C-6845-4844-A9E6-288A98F4F04F}" srcOrd="2" destOrd="0" presId="urn:microsoft.com/office/officeart/2005/8/layout/process1"/>
    <dgm:cxn modelId="{80B5DF4F-9060-4B44-8771-EE51A42CD75F}" type="presParOf" srcId="{C170968C-7C13-4851-B35A-9E9A3FD3F4BE}" destId="{F5FCFDCF-EA28-468B-9674-5377A0497BC6}" srcOrd="3" destOrd="0" presId="urn:microsoft.com/office/officeart/2005/8/layout/process1"/>
    <dgm:cxn modelId="{94A78373-F406-4B83-A06B-1AEA2E4928A0}" type="presParOf" srcId="{F5FCFDCF-EA28-468B-9674-5377A0497BC6}" destId="{DD8F58BE-AE42-476C-8C02-615BB967345B}" srcOrd="0" destOrd="0" presId="urn:microsoft.com/office/officeart/2005/8/layout/process1"/>
    <dgm:cxn modelId="{C2BFD7CC-F6F1-487A-9EE7-768489D2BE9C}" type="presParOf" srcId="{C170968C-7C13-4851-B35A-9E9A3FD3F4BE}" destId="{D3E74D9C-C8FA-4385-ACBE-018BC4291889}" srcOrd="4" destOrd="0" presId="urn:microsoft.com/office/officeart/2005/8/layout/process1"/>
    <dgm:cxn modelId="{52168D2D-1C47-441E-A0B0-2D2A190496E1}" type="presParOf" srcId="{C170968C-7C13-4851-B35A-9E9A3FD3F4BE}" destId="{872F2491-B70C-413C-82AE-0E20BE6AE4B0}" srcOrd="5" destOrd="0" presId="urn:microsoft.com/office/officeart/2005/8/layout/process1"/>
    <dgm:cxn modelId="{27152FDB-1DE1-403F-AF45-04E74EBBACD1}" type="presParOf" srcId="{872F2491-B70C-413C-82AE-0E20BE6AE4B0}" destId="{400F2737-AF7A-4638-9529-493F8AF9A091}" srcOrd="0" destOrd="0" presId="urn:microsoft.com/office/officeart/2005/8/layout/process1"/>
    <dgm:cxn modelId="{ED363636-B15F-4DD4-91AE-6683ADE15618}" type="presParOf" srcId="{C170968C-7C13-4851-B35A-9E9A3FD3F4BE}" destId="{D389E005-1586-4A84-B24A-0604E81A1803}" srcOrd="6" destOrd="0" presId="urn:microsoft.com/office/officeart/2005/8/layout/process1"/>
    <dgm:cxn modelId="{2DF8F937-B815-4AA9-AF31-3DFDB7EC9C59}" type="presParOf" srcId="{C170968C-7C13-4851-B35A-9E9A3FD3F4BE}" destId="{28BCDDD0-E7BF-47D3-9478-744999BBE40E}" srcOrd="7" destOrd="0" presId="urn:microsoft.com/office/officeart/2005/8/layout/process1"/>
    <dgm:cxn modelId="{2CC57AC6-01C1-49B7-A825-53F14F240176}" type="presParOf" srcId="{28BCDDD0-E7BF-47D3-9478-744999BBE40E}" destId="{2684B008-671F-4487-B05F-130C6CFE04D2}" srcOrd="0" destOrd="0" presId="urn:microsoft.com/office/officeart/2005/8/layout/process1"/>
    <dgm:cxn modelId="{47789F33-90BB-4D56-849A-FA7D3F870AB0}" type="presParOf" srcId="{C170968C-7C13-4851-B35A-9E9A3FD3F4BE}" destId="{780C7E9A-B5DB-499F-B005-1278C02471C2}" srcOrd="8" destOrd="0" presId="urn:microsoft.com/office/officeart/2005/8/layout/process1"/>
    <dgm:cxn modelId="{7CBA3165-2715-40B7-BFCF-1A000A401400}" type="presParOf" srcId="{C170968C-7C13-4851-B35A-9E9A3FD3F4BE}" destId="{15194090-F82D-4B16-B345-791CE6CD8EBE}" srcOrd="9" destOrd="0" presId="urn:microsoft.com/office/officeart/2005/8/layout/process1"/>
    <dgm:cxn modelId="{6758AD73-85EA-473F-8DFD-B6C761B8CB56}" type="presParOf" srcId="{15194090-F82D-4B16-B345-791CE6CD8EBE}" destId="{A3F3DF58-60F7-418C-A244-F59F516638F5}" srcOrd="0" destOrd="0" presId="urn:microsoft.com/office/officeart/2005/8/layout/process1"/>
    <dgm:cxn modelId="{3F99848C-10F3-4920-903A-C125DBA1233A}" type="presParOf" srcId="{C170968C-7C13-4851-B35A-9E9A3FD3F4BE}" destId="{002A3454-E228-46D0-A100-794BE4E669E0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07563-D312-4C01-BD0D-58BC01F6875C}">
      <dsp:nvSpPr>
        <dsp:cNvPr id="0" name=""/>
        <dsp:cNvSpPr/>
      </dsp:nvSpPr>
      <dsp:spPr>
        <a:xfrm>
          <a:off x="0" y="1317916"/>
          <a:ext cx="1054579" cy="751388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Demand Creation for Testing</a:t>
          </a:r>
        </a:p>
      </dsp:txBody>
      <dsp:txXfrm>
        <a:off x="22007" y="1339923"/>
        <a:ext cx="1010565" cy="707374"/>
      </dsp:txXfrm>
    </dsp:sp>
    <dsp:sp modelId="{F92EFF5D-0C55-4BCB-826B-30B387A640D3}">
      <dsp:nvSpPr>
        <dsp:cNvPr id="0" name=""/>
        <dsp:cNvSpPr/>
      </dsp:nvSpPr>
      <dsp:spPr>
        <a:xfrm>
          <a:off x="1160037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1160037" y="1615150"/>
        <a:ext cx="156499" cy="156921"/>
      </dsp:txXfrm>
    </dsp:sp>
    <dsp:sp modelId="{E9F4A99C-6845-4844-A9E6-288A98F4F04F}">
      <dsp:nvSpPr>
        <dsp:cNvPr id="0" name=""/>
        <dsp:cNvSpPr/>
      </dsp:nvSpPr>
      <dsp:spPr>
        <a:xfrm>
          <a:off x="1476411" y="1317916"/>
          <a:ext cx="1054579" cy="751388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Specimen Collection and Processing</a:t>
          </a:r>
        </a:p>
      </dsp:txBody>
      <dsp:txXfrm>
        <a:off x="1498418" y="1339923"/>
        <a:ext cx="1010565" cy="707374"/>
      </dsp:txXfrm>
    </dsp:sp>
    <dsp:sp modelId="{F5FCFDCF-EA28-468B-9674-5377A0497BC6}">
      <dsp:nvSpPr>
        <dsp:cNvPr id="0" name=""/>
        <dsp:cNvSpPr/>
      </dsp:nvSpPr>
      <dsp:spPr>
        <a:xfrm>
          <a:off x="2636449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2636449" y="1615150"/>
        <a:ext cx="156499" cy="156921"/>
      </dsp:txXfrm>
    </dsp:sp>
    <dsp:sp modelId="{D3E74D9C-C8FA-4385-ACBE-018BC4291889}">
      <dsp:nvSpPr>
        <dsp:cNvPr id="0" name=""/>
        <dsp:cNvSpPr/>
      </dsp:nvSpPr>
      <dsp:spPr>
        <a:xfrm>
          <a:off x="2952823" y="1317916"/>
          <a:ext cx="1054579" cy="751388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Sample Transport</a:t>
          </a:r>
        </a:p>
      </dsp:txBody>
      <dsp:txXfrm>
        <a:off x="2974830" y="1339923"/>
        <a:ext cx="1010565" cy="707374"/>
      </dsp:txXfrm>
    </dsp:sp>
    <dsp:sp modelId="{872F2491-B70C-413C-82AE-0E20BE6AE4B0}">
      <dsp:nvSpPr>
        <dsp:cNvPr id="0" name=""/>
        <dsp:cNvSpPr/>
      </dsp:nvSpPr>
      <dsp:spPr>
        <a:xfrm>
          <a:off x="4112861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4112861" y="1615150"/>
        <a:ext cx="156499" cy="156921"/>
      </dsp:txXfrm>
    </dsp:sp>
    <dsp:sp modelId="{D389E005-1586-4A84-B24A-0604E81A1803}">
      <dsp:nvSpPr>
        <dsp:cNvPr id="0" name=""/>
        <dsp:cNvSpPr/>
      </dsp:nvSpPr>
      <dsp:spPr>
        <a:xfrm>
          <a:off x="4429235" y="1317916"/>
          <a:ext cx="1054579" cy="751388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Laboratory Testing</a:t>
          </a:r>
        </a:p>
      </dsp:txBody>
      <dsp:txXfrm>
        <a:off x="4451242" y="1339923"/>
        <a:ext cx="1010565" cy="707374"/>
      </dsp:txXfrm>
    </dsp:sp>
    <dsp:sp modelId="{28BCDDD0-E7BF-47D3-9478-744999BBE40E}">
      <dsp:nvSpPr>
        <dsp:cNvPr id="0" name=""/>
        <dsp:cNvSpPr/>
      </dsp:nvSpPr>
      <dsp:spPr>
        <a:xfrm>
          <a:off x="5589273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5589273" y="1615150"/>
        <a:ext cx="156499" cy="156921"/>
      </dsp:txXfrm>
    </dsp:sp>
    <dsp:sp modelId="{780C7E9A-B5DB-499F-B005-1278C02471C2}">
      <dsp:nvSpPr>
        <dsp:cNvPr id="0" name=""/>
        <dsp:cNvSpPr/>
      </dsp:nvSpPr>
      <dsp:spPr>
        <a:xfrm>
          <a:off x="5905647" y="1317916"/>
          <a:ext cx="1054579" cy="7513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Result Reporting</a:t>
          </a:r>
        </a:p>
      </dsp:txBody>
      <dsp:txXfrm>
        <a:off x="5927654" y="1339923"/>
        <a:ext cx="1010565" cy="707374"/>
      </dsp:txXfrm>
    </dsp:sp>
    <dsp:sp modelId="{15194090-F82D-4B16-B345-791CE6CD8EBE}">
      <dsp:nvSpPr>
        <dsp:cNvPr id="0" name=""/>
        <dsp:cNvSpPr/>
      </dsp:nvSpPr>
      <dsp:spPr>
        <a:xfrm>
          <a:off x="7065685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7065685" y="1615150"/>
        <a:ext cx="156499" cy="156921"/>
      </dsp:txXfrm>
    </dsp:sp>
    <dsp:sp modelId="{002A3454-E228-46D0-A100-794BE4E669E0}">
      <dsp:nvSpPr>
        <dsp:cNvPr id="0" name=""/>
        <dsp:cNvSpPr/>
      </dsp:nvSpPr>
      <dsp:spPr>
        <a:xfrm>
          <a:off x="7382059" y="1317916"/>
          <a:ext cx="1054579" cy="75138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Result interpretation &amp; Client Management</a:t>
          </a:r>
        </a:p>
      </dsp:txBody>
      <dsp:txXfrm>
        <a:off x="7404066" y="1339923"/>
        <a:ext cx="1010565" cy="70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9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7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76576" y="2158809"/>
            <a:ext cx="5990847" cy="1341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949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5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1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9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2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5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4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1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3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5076-4E53-4C1B-897B-CD10643A8A4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pc="-15" dirty="0"/>
              <a:t>LARC</a:t>
            </a:r>
          </a:p>
          <a:p>
            <a:pPr marL="635" algn="ctr">
              <a:lnSpc>
                <a:spcPct val="100000"/>
              </a:lnSpc>
            </a:pPr>
            <a:r>
              <a:rPr dirty="0"/>
              <a:t>Capability </a:t>
            </a:r>
            <a:r>
              <a:rPr spc="-5" dirty="0"/>
              <a:t>Maturity</a:t>
            </a:r>
            <a:r>
              <a:rPr spc="-80" dirty="0"/>
              <a:t> </a:t>
            </a:r>
            <a:r>
              <a:rPr dirty="0"/>
              <a:t>Model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0850" y="297847"/>
            <a:ext cx="363156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Results</a:t>
            </a:r>
            <a:r>
              <a:rPr sz="4000" spc="-70" dirty="0"/>
              <a:t> </a:t>
            </a:r>
            <a:r>
              <a:rPr sz="4000" spc="-15" dirty="0"/>
              <a:t>Reporting</a:t>
            </a:r>
            <a:endParaRPr sz="4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49290"/>
              </p:ext>
            </p:extLst>
          </p:nvPr>
        </p:nvGraphicFramePr>
        <p:xfrm>
          <a:off x="450850" y="1202024"/>
          <a:ext cx="8229599" cy="5034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38"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</a:t>
                      </a:r>
                    </a:p>
                    <a:p>
                      <a:pPr marL="61594" marR="33274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received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a timely  manner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147320" algn="l">
                        <a:lnSpc>
                          <a:spcPct val="993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the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timely  manner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59055" algn="l">
                        <a:lnSpc>
                          <a:spcPct val="994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standard  operating procedures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2230" marR="103505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occasionally received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a timely manner by the  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717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occasionally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but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often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 clients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844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operating  procedures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development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27813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regularly received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  the clinic in a timely  manner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23812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regularly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 regularly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66675" algn="l">
                        <a:lnSpc>
                          <a:spcPct val="99700"/>
                        </a:lnSpc>
                        <a:spcBef>
                          <a:spcPts val="819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chart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documentation  standard operating  procedures are  established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implemented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across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5588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reviews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routinely  collected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program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data  to measure  performance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relation  to standard operating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national  guidelines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90170" algn="l">
                        <a:lnSpc>
                          <a:spcPct val="99700"/>
                        </a:lnSpc>
                        <a:spcBef>
                          <a:spcPts val="775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ensures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facility-based person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accountable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timely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recording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VL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charts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notification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clients  with VL&gt;1000 to return 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prior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scheduled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appointment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l">
                        <a:lnSpc>
                          <a:spcPts val="2055"/>
                        </a:lnSpc>
                      </a:pPr>
                      <a:r>
                        <a:rPr sz="1800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800" spc="-470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2230" marR="7366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rigorous evaluation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findings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demonstrate  effectiveness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improve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ame 3">
            <a:extLst>
              <a:ext uri="{FF2B5EF4-FFF2-40B4-BE49-F238E27FC236}">
                <a16:creationId xmlns:a16="http://schemas.microsoft.com/office/drawing/2014/main" id="{9B28004C-40F4-4BA4-9846-5A9A697DBA9A}"/>
              </a:ext>
            </a:extLst>
          </p:cNvPr>
          <p:cNvSpPr/>
          <p:nvPr/>
        </p:nvSpPr>
        <p:spPr>
          <a:xfrm>
            <a:off x="2110316" y="1549401"/>
            <a:ext cx="3291417" cy="1100666"/>
          </a:xfrm>
          <a:prstGeom prst="frame">
            <a:avLst>
              <a:gd name="adj1" fmla="val 26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E43F30CE-7D56-43FC-B4B4-C80725343D70}"/>
              </a:ext>
            </a:extLst>
          </p:cNvPr>
          <p:cNvSpPr/>
          <p:nvPr/>
        </p:nvSpPr>
        <p:spPr>
          <a:xfrm rot="19800742">
            <a:off x="4697867" y="428195"/>
            <a:ext cx="1786467" cy="982133"/>
          </a:xfrm>
          <a:prstGeom prst="leftArrow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Clinic-Lab Interface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8630" y="339636"/>
            <a:ext cx="7684134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/>
              <a:t>Results Interpretation </a:t>
            </a:r>
            <a:r>
              <a:rPr sz="3200" spc="-5" dirty="0"/>
              <a:t>and </a:t>
            </a:r>
            <a:r>
              <a:rPr sz="3200" spc="-10" dirty="0"/>
              <a:t>Client</a:t>
            </a:r>
            <a:r>
              <a:rPr sz="3200" spc="35" dirty="0"/>
              <a:t> </a:t>
            </a:r>
            <a:r>
              <a:rPr sz="3200" spc="-5" dirty="0"/>
              <a:t>Management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7376"/>
              </p:ext>
            </p:extLst>
          </p:nvPr>
        </p:nvGraphicFramePr>
        <p:xfrm>
          <a:off x="450850" y="1151724"/>
          <a:ext cx="8229599" cy="5339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240">
                <a:tc>
                  <a:txBody>
                    <a:bodyPr/>
                    <a:lstStyle/>
                    <a:p>
                      <a:pPr marL="62230" marR="57785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Viral load results are  difficult to read and interpret  and requires</a:t>
                      </a:r>
                      <a:r>
                        <a:rPr sz="1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assistance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2230" marR="95885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are not  properly trained to interpret  viral load</a:t>
                      </a:r>
                      <a:r>
                        <a:rPr sz="10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results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MS Gothic"/>
                        <a:buChar char="□"/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62230" marR="203200" algn="l">
                        <a:lnSpc>
                          <a:spcPct val="993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are  uncomfortable integrating  viral load results into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ART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care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94945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Clients do not  understand their viral load  results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71450" algn="l">
                        <a:lnSpc>
                          <a:spcPct val="994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have no  backup person to call to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discuss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difficult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cases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or  clients who require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75" baseline="25641" dirty="0">
                          <a:latin typeface="Calibri"/>
                          <a:cs typeface="Calibri"/>
                        </a:rPr>
                        <a:t>nd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line  treatment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203200" algn="l">
                        <a:lnSpc>
                          <a:spcPct val="993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operating  procedures for result  interpretation and client  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204470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Viral load results are  occasionally readable and  interpretable and requires  minimal</a:t>
                      </a:r>
                      <a:r>
                        <a:rPr sz="1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assistance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57480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Increased awareness</a:t>
                      </a:r>
                      <a:r>
                        <a:rPr sz="1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of  result interpretation by  clinicians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87630" algn="l">
                        <a:lnSpc>
                          <a:spcPct val="99000"/>
                        </a:lnSpc>
                        <a:spcBef>
                          <a:spcPts val="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Few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clinicians are  comfortable integrating viral  load results into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care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58115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Clients have a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limited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understanding of their viral  load</a:t>
                      </a:r>
                      <a:r>
                        <a:rPr sz="1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results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1594" marR="149225" indent="635" algn="l">
                        <a:lnSpc>
                          <a:spcPct val="989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Intermittent availability  of consultation for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75" baseline="25641" dirty="0">
                          <a:latin typeface="Calibri"/>
                          <a:cs typeface="Calibri"/>
                        </a:rPr>
                        <a:t>nd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line  treatment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299720" algn="l">
                        <a:lnSpc>
                          <a:spcPct val="995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Standard operating  procedures for result  interpretation and client  management are in  development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231775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Viral load results are  consistently readable</a:t>
                      </a:r>
                      <a:r>
                        <a:rPr sz="1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interpretable by</a:t>
                      </a:r>
                      <a:r>
                        <a:rPr sz="1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clinicians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85090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are adequately  trained in viral load result  interpretation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407034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</a:t>
                      </a:r>
                      <a:r>
                        <a:rPr sz="1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regularly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discuss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VL results with  clients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24460" algn="l">
                        <a:lnSpc>
                          <a:spcPct val="993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Clients understand their  viral load results and can  repeat their understanding  back to the</a:t>
                      </a:r>
                      <a:r>
                        <a:rPr sz="1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clinician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53975" algn="l">
                        <a:lnSpc>
                          <a:spcPct val="99600"/>
                        </a:lnSpc>
                        <a:spcBef>
                          <a:spcPts val="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Standardized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system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  which all providers have a  designated POC/referral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system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 place to consult for  management of VL results  and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switch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75" baseline="25641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975" spc="-37" baseline="2564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line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67945" algn="l">
                        <a:lnSpc>
                          <a:spcPct val="996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Result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interpretation and  client management standard  operating procedures are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established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implemented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across the  organization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128270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reviews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routinely collected program  data to measure  performance in relation to  standard operating  procedures and national  guidelines for</a:t>
                      </a:r>
                      <a:r>
                        <a:rPr sz="10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89535" algn="l">
                        <a:lnSpc>
                          <a:spcPct val="995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All stakeholders (e.g.,  clinicians, personnel,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clients,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etc.) play active role in client  management and their viral  load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53340" algn="l">
                        <a:lnSpc>
                          <a:spcPct val="99500"/>
                        </a:lnSpc>
                        <a:spcBef>
                          <a:spcPts val="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 has ability to  identify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missed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opportunities  for ensuring VL results are  integrated with client  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154305" indent="-635" algn="l">
                        <a:lnSpc>
                          <a:spcPts val="120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MS Gothic"/>
                          <a:cs typeface="MS Gothic"/>
                        </a:rPr>
                        <a:t>□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uses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rigorous evaluation  procedures and findings to  demonstrate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effectiveness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improve the process</a:t>
                      </a:r>
                      <a:r>
                        <a:rPr sz="1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of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</a:t>
                      </a:r>
                      <a:r>
                        <a:rPr sz="1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ame 3">
            <a:extLst>
              <a:ext uri="{FF2B5EF4-FFF2-40B4-BE49-F238E27FC236}">
                <a16:creationId xmlns:a16="http://schemas.microsoft.com/office/drawing/2014/main" id="{DA303112-5322-46BA-A3DF-3D38F79B3548}"/>
              </a:ext>
            </a:extLst>
          </p:cNvPr>
          <p:cNvSpPr/>
          <p:nvPr/>
        </p:nvSpPr>
        <p:spPr>
          <a:xfrm>
            <a:off x="463551" y="1487715"/>
            <a:ext cx="4938182" cy="1509485"/>
          </a:xfrm>
          <a:prstGeom prst="frame">
            <a:avLst>
              <a:gd name="adj1" fmla="val 26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87A5F9FC-E502-4CA0-8307-EAA3354DBF3B}"/>
              </a:ext>
            </a:extLst>
          </p:cNvPr>
          <p:cNvSpPr/>
          <p:nvPr/>
        </p:nvSpPr>
        <p:spPr>
          <a:xfrm rot="1496007">
            <a:off x="6770217" y="2702883"/>
            <a:ext cx="1786467" cy="982133"/>
          </a:xfrm>
          <a:prstGeom prst="leftArrow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Clinic-Lab Interface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930FD9-DF8E-458D-9D8B-1D284AD9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How to Use the CMM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1819909-9EAB-4CD7-AE0C-5821B1F57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Select the appropriate CMM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Coach audits each facility to determine the grade (with facility LARC team participation)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Two scores per CMM:</a:t>
            </a:r>
          </a:p>
          <a:p>
            <a:pPr lvl="1"/>
            <a:r>
              <a:rPr lang="en-US" sz="3200" dirty="0"/>
              <a:t>Before LARC (baseline) - by November 15</a:t>
            </a:r>
            <a:r>
              <a:rPr lang="en-US" sz="3200" baseline="30000" dirty="0"/>
              <a:t>th</a:t>
            </a:r>
            <a:r>
              <a:rPr lang="en-US" sz="3200" dirty="0"/>
              <a:t>,</a:t>
            </a:r>
            <a:r>
              <a:rPr lang="en-US" sz="3200" baseline="30000" dirty="0"/>
              <a:t> </a:t>
            </a:r>
            <a:r>
              <a:rPr lang="en-US" sz="3200" dirty="0"/>
              <a:t>2020</a:t>
            </a:r>
            <a:endParaRPr lang="en-US" sz="3200" baseline="30000" dirty="0"/>
          </a:p>
          <a:p>
            <a:pPr lvl="1"/>
            <a:r>
              <a:rPr lang="en-US" sz="3200" dirty="0"/>
              <a:t>At the end of LARC – TBD</a:t>
            </a:r>
          </a:p>
          <a:p>
            <a:pPr marL="457200" lvl="1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8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5519" y="271562"/>
            <a:ext cx="363156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Results</a:t>
            </a:r>
            <a:r>
              <a:rPr sz="4000" spc="-70" dirty="0"/>
              <a:t> </a:t>
            </a:r>
            <a:r>
              <a:rPr sz="4000" spc="-15" dirty="0"/>
              <a:t>Reporting</a:t>
            </a:r>
            <a:endParaRPr sz="4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450850" y="1202024"/>
          <a:ext cx="8229599" cy="5034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38"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</a:t>
                      </a:r>
                    </a:p>
                    <a:p>
                      <a:pPr marL="61594" marR="33274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received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a timely  manner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147320" algn="l">
                        <a:lnSpc>
                          <a:spcPct val="993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the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timely  manner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59055" algn="l">
                        <a:lnSpc>
                          <a:spcPct val="994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standard  operating procedures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2230" marR="103505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occasionally received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a timely manner by the  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717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occasionally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but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often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 clients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844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operating  procedures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development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27813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regularly received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  the clinic in a timely  manner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23812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regularly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 regularly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66675" algn="l">
                        <a:lnSpc>
                          <a:spcPct val="99700"/>
                        </a:lnSpc>
                        <a:spcBef>
                          <a:spcPts val="819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chart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documentation  standard operating  procedures are  established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implemented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across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5588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reviews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routinely  collected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program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data  to measure  performance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relation  to standard operating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national  guidelines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90170" algn="l">
                        <a:lnSpc>
                          <a:spcPct val="99700"/>
                        </a:lnSpc>
                        <a:spcBef>
                          <a:spcPts val="775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ensures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facility-based person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accountable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timely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recording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VL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charts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notification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clients  with VL&gt;1000 to return 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prior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scheduled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appointment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l">
                        <a:lnSpc>
                          <a:spcPts val="2055"/>
                        </a:lnSpc>
                      </a:pPr>
                      <a:r>
                        <a:rPr sz="1800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800" spc="-470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2230" marR="7366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rigorous evaluation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findings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demonstrate  effectiveness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improve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00D831-F52B-4784-B73C-15AE7DD1768E}"/>
              </a:ext>
            </a:extLst>
          </p:cNvPr>
          <p:cNvSpPr txBox="1"/>
          <p:nvPr/>
        </p:nvSpPr>
        <p:spPr>
          <a:xfrm>
            <a:off x="2102499" y="262190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5E6138-62AF-47CC-BEDE-A1818A314E95}"/>
              </a:ext>
            </a:extLst>
          </p:cNvPr>
          <p:cNvSpPr txBox="1"/>
          <p:nvPr/>
        </p:nvSpPr>
        <p:spPr>
          <a:xfrm>
            <a:off x="2102499" y="153333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8DCC0C-3D22-401D-B37C-A6EE2B17DA64}"/>
              </a:ext>
            </a:extLst>
          </p:cNvPr>
          <p:cNvSpPr txBox="1"/>
          <p:nvPr/>
        </p:nvSpPr>
        <p:spPr>
          <a:xfrm>
            <a:off x="2102499" y="394252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8AC28-101D-4ADE-91D9-9E4C55F5507D}"/>
              </a:ext>
            </a:extLst>
          </p:cNvPr>
          <p:cNvSpPr txBox="1"/>
          <p:nvPr/>
        </p:nvSpPr>
        <p:spPr>
          <a:xfrm>
            <a:off x="450850" y="333802"/>
            <a:ext cx="1792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 = 2</a:t>
            </a:r>
          </a:p>
        </p:txBody>
      </p:sp>
    </p:spTree>
    <p:extLst>
      <p:ext uri="{BB962C8B-B14F-4D97-AF65-F5344CB8AC3E}">
        <p14:creationId xmlns:p14="http://schemas.microsoft.com/office/powerpoint/2010/main" val="343366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5519" y="271562"/>
            <a:ext cx="363156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Results</a:t>
            </a:r>
            <a:r>
              <a:rPr sz="4000" spc="-70" dirty="0"/>
              <a:t> </a:t>
            </a:r>
            <a:r>
              <a:rPr sz="4000" spc="-15" dirty="0"/>
              <a:t>Reporting</a:t>
            </a:r>
            <a:endParaRPr sz="4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98492"/>
              </p:ext>
            </p:extLst>
          </p:nvPr>
        </p:nvGraphicFramePr>
        <p:xfrm>
          <a:off x="450850" y="1202024"/>
          <a:ext cx="8229599" cy="5034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38"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</a:t>
                      </a:r>
                    </a:p>
                    <a:p>
                      <a:pPr marL="61594" marR="33274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received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a timely  manner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147320" algn="l">
                        <a:lnSpc>
                          <a:spcPct val="993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the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timely  manner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59055" algn="l">
                        <a:lnSpc>
                          <a:spcPct val="994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standard  operating procedures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2230" marR="103505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occasionally received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a timely manner by the  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717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occasionally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but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often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 clients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844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operating  procedures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development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27813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regularly received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  the clinic in a timely  manner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23812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regularly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 regularly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66675" algn="l">
                        <a:lnSpc>
                          <a:spcPct val="99700"/>
                        </a:lnSpc>
                        <a:spcBef>
                          <a:spcPts val="819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chart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documentation  standard operating  procedures are  established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implemented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across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5588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reviews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routinely  collected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program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data  to measure  performance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relation  to standard operating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national  guidelines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90170" algn="l">
                        <a:lnSpc>
                          <a:spcPct val="99700"/>
                        </a:lnSpc>
                        <a:spcBef>
                          <a:spcPts val="775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ensures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facility-based person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accountable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timely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recording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VL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charts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notification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clients  with VL&gt;1000 to return 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prior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scheduled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appointment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l">
                        <a:lnSpc>
                          <a:spcPts val="2055"/>
                        </a:lnSpc>
                      </a:pPr>
                      <a:r>
                        <a:rPr sz="1800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800" spc="-470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2230" marR="7366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rigorous evaluation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findings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demonstrate  effectiveness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improve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00D831-F52B-4784-B73C-15AE7DD1768E}"/>
              </a:ext>
            </a:extLst>
          </p:cNvPr>
          <p:cNvSpPr txBox="1"/>
          <p:nvPr/>
        </p:nvSpPr>
        <p:spPr>
          <a:xfrm>
            <a:off x="2102499" y="262190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5E6138-62AF-47CC-BEDE-A1818A314E95}"/>
              </a:ext>
            </a:extLst>
          </p:cNvPr>
          <p:cNvSpPr txBox="1"/>
          <p:nvPr/>
        </p:nvSpPr>
        <p:spPr>
          <a:xfrm>
            <a:off x="2102499" y="153333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8DCC0C-3D22-401D-B37C-A6EE2B17DA64}"/>
              </a:ext>
            </a:extLst>
          </p:cNvPr>
          <p:cNvSpPr txBox="1"/>
          <p:nvPr/>
        </p:nvSpPr>
        <p:spPr>
          <a:xfrm>
            <a:off x="450850" y="335469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8AC28-101D-4ADE-91D9-9E4C55F5507D}"/>
              </a:ext>
            </a:extLst>
          </p:cNvPr>
          <p:cNvSpPr txBox="1"/>
          <p:nvPr/>
        </p:nvSpPr>
        <p:spPr>
          <a:xfrm>
            <a:off x="450850" y="333802"/>
            <a:ext cx="1792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 = 1</a:t>
            </a:r>
          </a:p>
        </p:txBody>
      </p:sp>
    </p:spTree>
    <p:extLst>
      <p:ext uri="{BB962C8B-B14F-4D97-AF65-F5344CB8AC3E}">
        <p14:creationId xmlns:p14="http://schemas.microsoft.com/office/powerpoint/2010/main" val="420400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7F138-6CF7-4541-97C4-33BE9A00A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5859"/>
            <a:ext cx="7886700" cy="101176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LARC Program Goals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CD4839-8264-49A6-ACE7-D4AD2AE72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7515"/>
            <a:ext cx="7886700" cy="2365375"/>
          </a:xfrm>
        </p:spPr>
        <p:txBody>
          <a:bodyPr>
            <a:normAutofit/>
          </a:bodyPr>
          <a:lstStyle/>
          <a:p>
            <a:r>
              <a:rPr lang="en-US" dirty="0"/>
              <a:t>To strengthen the viral load cascade to achieve better patient result (i.e., viral load suppression) </a:t>
            </a:r>
          </a:p>
          <a:p>
            <a:r>
              <a:rPr lang="en-US" dirty="0"/>
              <a:t>To improve institutional capability for viral load scale-up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8EE897-6D16-4760-8B97-9D3FAF217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55161"/>
              </p:ext>
            </p:extLst>
          </p:nvPr>
        </p:nvGraphicFramePr>
        <p:xfrm>
          <a:off x="1015999" y="3742266"/>
          <a:ext cx="7112001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589">
                  <a:extLst>
                    <a:ext uri="{9D8B030D-6E8A-4147-A177-3AD203B41FA5}">
                      <a16:colId xmlns:a16="http://schemas.microsoft.com/office/drawing/2014/main" val="3070038572"/>
                    </a:ext>
                  </a:extLst>
                </a:gridCol>
                <a:gridCol w="2795412">
                  <a:extLst>
                    <a:ext uri="{9D8B030D-6E8A-4147-A177-3AD203B41FA5}">
                      <a16:colId xmlns:a16="http://schemas.microsoft.com/office/drawing/2014/main" val="406764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17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400" dirty="0"/>
                        <a:t>Did the changes implemented at each site improve service delivery?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Aims and metrics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72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400" dirty="0"/>
                        <a:t>Was the institutional capability for viral load scale-up enhanced?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Capability Maturity Model (CMM)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884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8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54" y="492152"/>
            <a:ext cx="775458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dirty="0">
                <a:latin typeface="+mn-lt"/>
              </a:rPr>
              <a:t>Capability </a:t>
            </a:r>
            <a:r>
              <a:rPr b="1" spc="-5" dirty="0">
                <a:latin typeface="+mn-lt"/>
              </a:rPr>
              <a:t>Maturity</a:t>
            </a:r>
            <a:r>
              <a:rPr b="1" spc="-80" dirty="0">
                <a:latin typeface="+mn-lt"/>
              </a:rPr>
              <a:t> </a:t>
            </a:r>
            <a:r>
              <a:rPr b="1" dirty="0">
                <a:latin typeface="+mn-lt"/>
              </a:rPr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535"/>
            <a:ext cx="7982584" cy="4420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2115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Developed by </a:t>
            </a:r>
            <a:r>
              <a:rPr sz="3000" spc="-5" dirty="0">
                <a:latin typeface="Calibri"/>
                <a:cs typeface="Calibri"/>
              </a:rPr>
              <a:t>Carnegie-Mellon </a:t>
            </a:r>
            <a:r>
              <a:rPr sz="3000" spc="-10" dirty="0">
                <a:latin typeface="Calibri"/>
                <a:cs typeface="Calibri"/>
              </a:rPr>
              <a:t>University  Software </a:t>
            </a:r>
            <a:r>
              <a:rPr sz="3000" spc="-5" dirty="0">
                <a:latin typeface="Calibri"/>
                <a:cs typeface="Calibri"/>
              </a:rPr>
              <a:t>Engineering </a:t>
            </a:r>
            <a:r>
              <a:rPr sz="3000" spc="-10" dirty="0">
                <a:latin typeface="Calibri"/>
                <a:cs typeface="Calibri"/>
              </a:rPr>
              <a:t>Institute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(1987)</a:t>
            </a:r>
            <a:endParaRPr sz="2200">
              <a:latin typeface="Calibri"/>
              <a:cs typeface="Calibri"/>
            </a:endParaRPr>
          </a:p>
          <a:p>
            <a:pPr marL="355600" marR="89281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Introduced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process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5" dirty="0">
                <a:latin typeface="Calibri"/>
                <a:cs typeface="Calibri"/>
              </a:rPr>
              <a:t>assessing </a:t>
            </a:r>
            <a:r>
              <a:rPr sz="3000" spc="-10" dirty="0">
                <a:latin typeface="Calibri"/>
                <a:cs typeface="Calibri"/>
              </a:rPr>
              <a:t>software  </a:t>
            </a:r>
            <a:r>
              <a:rPr sz="3000" spc="-5" dirty="0">
                <a:latin typeface="Calibri"/>
                <a:cs typeface="Calibri"/>
              </a:rPr>
              <a:t>capability </a:t>
            </a:r>
            <a:r>
              <a:rPr sz="3000" spc="-10" dirty="0">
                <a:latin typeface="Calibri"/>
                <a:cs typeface="Calibri"/>
              </a:rPr>
              <a:t>through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structured, sequential  </a:t>
            </a:r>
            <a:r>
              <a:rPr sz="3000" spc="-5" dirty="0">
                <a:latin typeface="Calibri"/>
                <a:cs typeface="Calibri"/>
              </a:rPr>
              <a:t>manner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Described the </a:t>
            </a:r>
            <a:r>
              <a:rPr sz="3000" spc="-15" dirty="0">
                <a:latin typeface="Calibri"/>
                <a:cs typeface="Calibri"/>
              </a:rPr>
              <a:t>maturation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each function  </a:t>
            </a:r>
            <a:r>
              <a:rPr sz="3000" spc="-10" dirty="0">
                <a:latin typeface="Calibri"/>
                <a:cs typeface="Calibri"/>
              </a:rPr>
              <a:t>according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linear </a:t>
            </a:r>
            <a:r>
              <a:rPr sz="3000" spc="-10" dirty="0">
                <a:latin typeface="Calibri"/>
                <a:cs typeface="Calibri"/>
              </a:rPr>
              <a:t>scale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increasing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capability</a:t>
            </a:r>
            <a:endParaRPr sz="3000">
              <a:latin typeface="Calibri"/>
              <a:cs typeface="Calibri"/>
            </a:endParaRPr>
          </a:p>
          <a:p>
            <a:pPr marL="355600" marR="385445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Can be </a:t>
            </a:r>
            <a:r>
              <a:rPr sz="3000" spc="-10" dirty="0">
                <a:latin typeface="Calibri"/>
                <a:cs typeface="Calibri"/>
              </a:rPr>
              <a:t>adapted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evaluate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20" dirty="0">
                <a:latin typeface="Calibri"/>
                <a:cs typeface="Calibri"/>
              </a:rPr>
              <a:t>organization </a:t>
            </a:r>
            <a:r>
              <a:rPr sz="3000" dirty="0">
                <a:latin typeface="Calibri"/>
                <a:cs typeface="Calibri"/>
              </a:rPr>
              <a:t>(or  </a:t>
            </a:r>
            <a:r>
              <a:rPr sz="3000" spc="-10" dirty="0">
                <a:latin typeface="Calibri"/>
                <a:cs typeface="Calibri"/>
              </a:rPr>
              <a:t>regional initiative)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capability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650" y="689353"/>
            <a:ext cx="78867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dirty="0">
                <a:latin typeface="+mn-lt"/>
              </a:rPr>
              <a:t>CMM</a:t>
            </a:r>
            <a:r>
              <a:rPr b="1" spc="-80" dirty="0">
                <a:latin typeface="+mn-lt"/>
              </a:rPr>
              <a:t> </a:t>
            </a:r>
            <a:r>
              <a:rPr b="1" spc="-15" dirty="0">
                <a:latin typeface="+mn-lt"/>
              </a:rPr>
              <a:t>Stages</a:t>
            </a:r>
          </a:p>
        </p:txBody>
      </p:sp>
      <p:sp>
        <p:nvSpPr>
          <p:cNvPr id="3" name="object 3"/>
          <p:cNvSpPr/>
          <p:nvPr/>
        </p:nvSpPr>
        <p:spPr>
          <a:xfrm>
            <a:off x="4629911" y="2383535"/>
            <a:ext cx="1260475" cy="862965"/>
          </a:xfrm>
          <a:custGeom>
            <a:avLst/>
            <a:gdLst/>
            <a:ahLst/>
            <a:cxnLst/>
            <a:rect l="l" t="t" r="r" b="b"/>
            <a:pathLst>
              <a:path w="1260475" h="862964">
                <a:moveTo>
                  <a:pt x="0" y="0"/>
                </a:moveTo>
                <a:lnTo>
                  <a:pt x="1260348" y="0"/>
                </a:lnTo>
                <a:lnTo>
                  <a:pt x="1260348" y="862584"/>
                </a:lnTo>
                <a:lnTo>
                  <a:pt x="0" y="862584"/>
                </a:lnTo>
                <a:lnTo>
                  <a:pt x="0" y="0"/>
                </a:lnTo>
                <a:close/>
              </a:path>
            </a:pathLst>
          </a:custGeom>
          <a:solidFill>
            <a:srgbClr val="EEB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53717" y="2671709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76544" y="1513332"/>
            <a:ext cx="1260475" cy="862965"/>
          </a:xfrm>
          <a:custGeom>
            <a:avLst/>
            <a:gdLst/>
            <a:ahLst/>
            <a:cxnLst/>
            <a:rect l="l" t="t" r="r" b="b"/>
            <a:pathLst>
              <a:path w="1260475" h="862964">
                <a:moveTo>
                  <a:pt x="0" y="0"/>
                </a:moveTo>
                <a:lnTo>
                  <a:pt x="1260348" y="0"/>
                </a:lnTo>
                <a:lnTo>
                  <a:pt x="1260348" y="862584"/>
                </a:lnTo>
                <a:lnTo>
                  <a:pt x="0" y="862584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00513" y="1801065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74135" y="3218688"/>
            <a:ext cx="1260475" cy="864235"/>
          </a:xfrm>
          <a:custGeom>
            <a:avLst/>
            <a:gdLst/>
            <a:ahLst/>
            <a:cxnLst/>
            <a:rect l="l" t="t" r="r" b="b"/>
            <a:pathLst>
              <a:path w="1260475" h="864235">
                <a:moveTo>
                  <a:pt x="0" y="0"/>
                </a:moveTo>
                <a:lnTo>
                  <a:pt x="1260348" y="0"/>
                </a:lnTo>
                <a:lnTo>
                  <a:pt x="1260348" y="864108"/>
                </a:lnTo>
                <a:lnTo>
                  <a:pt x="0" y="864108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98167" y="3507447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0391" y="4937759"/>
            <a:ext cx="1260475" cy="862965"/>
          </a:xfrm>
          <a:custGeom>
            <a:avLst/>
            <a:gdLst/>
            <a:ahLst/>
            <a:cxnLst/>
            <a:rect l="l" t="t" r="r" b="b"/>
            <a:pathLst>
              <a:path w="1260475" h="862964">
                <a:moveTo>
                  <a:pt x="0" y="0"/>
                </a:moveTo>
                <a:lnTo>
                  <a:pt x="1260348" y="0"/>
                </a:lnTo>
                <a:lnTo>
                  <a:pt x="1260348" y="862584"/>
                </a:lnTo>
                <a:lnTo>
                  <a:pt x="0" y="862584"/>
                </a:lnTo>
                <a:lnTo>
                  <a:pt x="0" y="0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06568" y="5225465"/>
            <a:ext cx="74803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10739" y="4082796"/>
            <a:ext cx="1260475" cy="858519"/>
          </a:xfrm>
          <a:custGeom>
            <a:avLst/>
            <a:gdLst/>
            <a:ahLst/>
            <a:cxnLst/>
            <a:rect l="l" t="t" r="r" b="b"/>
            <a:pathLst>
              <a:path w="1260475" h="858520">
                <a:moveTo>
                  <a:pt x="0" y="0"/>
                </a:moveTo>
                <a:lnTo>
                  <a:pt x="1260348" y="0"/>
                </a:lnTo>
                <a:lnTo>
                  <a:pt x="1260348" y="858011"/>
                </a:lnTo>
                <a:lnTo>
                  <a:pt x="0" y="858011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35115" y="4368396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1496" y="6015228"/>
            <a:ext cx="1727200" cy="91440"/>
          </a:xfrm>
          <a:custGeom>
            <a:avLst/>
            <a:gdLst/>
            <a:ahLst/>
            <a:cxnLst/>
            <a:rect l="l" t="t" r="r" b="b"/>
            <a:pathLst>
              <a:path w="1727200" h="91439">
                <a:moveTo>
                  <a:pt x="0" y="91439"/>
                </a:moveTo>
                <a:lnTo>
                  <a:pt x="1727009" y="91439"/>
                </a:lnTo>
                <a:lnTo>
                  <a:pt x="172700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69117" y="5255767"/>
            <a:ext cx="0" cy="759460"/>
          </a:xfrm>
          <a:custGeom>
            <a:avLst/>
            <a:gdLst/>
            <a:ahLst/>
            <a:cxnLst/>
            <a:rect l="l" t="t" r="r" b="b"/>
            <a:pathLst>
              <a:path h="759460">
                <a:moveTo>
                  <a:pt x="0" y="0"/>
                </a:moveTo>
                <a:lnTo>
                  <a:pt x="0" y="75946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39730" y="5164328"/>
            <a:ext cx="1319530" cy="91440"/>
          </a:xfrm>
          <a:custGeom>
            <a:avLst/>
            <a:gdLst/>
            <a:ahLst/>
            <a:cxnLst/>
            <a:rect l="l" t="t" r="r" b="b"/>
            <a:pathLst>
              <a:path w="1319529" h="91439">
                <a:moveTo>
                  <a:pt x="0" y="91439"/>
                </a:moveTo>
                <a:lnTo>
                  <a:pt x="1319326" y="91439"/>
                </a:lnTo>
                <a:lnTo>
                  <a:pt x="131932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29669" y="4401058"/>
            <a:ext cx="0" cy="763270"/>
          </a:xfrm>
          <a:custGeom>
            <a:avLst/>
            <a:gdLst/>
            <a:ahLst/>
            <a:cxnLst/>
            <a:rect l="l" t="t" r="r" b="b"/>
            <a:pathLst>
              <a:path h="763270">
                <a:moveTo>
                  <a:pt x="0" y="0"/>
                </a:moveTo>
                <a:lnTo>
                  <a:pt x="0" y="76327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00281" y="4309617"/>
            <a:ext cx="1319530" cy="91440"/>
          </a:xfrm>
          <a:custGeom>
            <a:avLst/>
            <a:gdLst/>
            <a:ahLst/>
            <a:cxnLst/>
            <a:rect l="l" t="t" r="r" b="b"/>
            <a:pathLst>
              <a:path w="1319529" h="91439">
                <a:moveTo>
                  <a:pt x="0" y="91439"/>
                </a:moveTo>
                <a:lnTo>
                  <a:pt x="1319326" y="91439"/>
                </a:lnTo>
                <a:lnTo>
                  <a:pt x="131932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90220" y="3541267"/>
            <a:ext cx="0" cy="768350"/>
          </a:xfrm>
          <a:custGeom>
            <a:avLst/>
            <a:gdLst/>
            <a:ahLst/>
            <a:cxnLst/>
            <a:rect l="l" t="t" r="r" b="b"/>
            <a:pathLst>
              <a:path h="768350">
                <a:moveTo>
                  <a:pt x="0" y="0"/>
                </a:moveTo>
                <a:lnTo>
                  <a:pt x="0" y="76835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60832" y="3451097"/>
            <a:ext cx="1319530" cy="90170"/>
          </a:xfrm>
          <a:custGeom>
            <a:avLst/>
            <a:gdLst/>
            <a:ahLst/>
            <a:cxnLst/>
            <a:rect l="l" t="t" r="r" b="b"/>
            <a:pathLst>
              <a:path w="1319529" h="90170">
                <a:moveTo>
                  <a:pt x="0" y="90170"/>
                </a:moveTo>
                <a:lnTo>
                  <a:pt x="1319326" y="90170"/>
                </a:lnTo>
                <a:lnTo>
                  <a:pt x="1319326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50771" y="2686557"/>
            <a:ext cx="0" cy="764540"/>
          </a:xfrm>
          <a:custGeom>
            <a:avLst/>
            <a:gdLst/>
            <a:ahLst/>
            <a:cxnLst/>
            <a:rect l="l" t="t" r="r" b="b"/>
            <a:pathLst>
              <a:path h="764539">
                <a:moveTo>
                  <a:pt x="0" y="0"/>
                </a:moveTo>
                <a:lnTo>
                  <a:pt x="0" y="764539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21383" y="2595117"/>
            <a:ext cx="1319530" cy="91440"/>
          </a:xfrm>
          <a:custGeom>
            <a:avLst/>
            <a:gdLst/>
            <a:ahLst/>
            <a:cxnLst/>
            <a:rect l="l" t="t" r="r" b="b"/>
            <a:pathLst>
              <a:path w="1319529" h="91439">
                <a:moveTo>
                  <a:pt x="0" y="91439"/>
                </a:moveTo>
                <a:lnTo>
                  <a:pt x="1319326" y="91439"/>
                </a:lnTo>
                <a:lnTo>
                  <a:pt x="131932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11322" y="1831848"/>
            <a:ext cx="0" cy="763270"/>
          </a:xfrm>
          <a:custGeom>
            <a:avLst/>
            <a:gdLst/>
            <a:ahLst/>
            <a:cxnLst/>
            <a:rect l="l" t="t" r="r" b="b"/>
            <a:pathLst>
              <a:path h="763269">
                <a:moveTo>
                  <a:pt x="0" y="0"/>
                </a:moveTo>
                <a:lnTo>
                  <a:pt x="0" y="76327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81934" y="1740407"/>
            <a:ext cx="1290955" cy="91440"/>
          </a:xfrm>
          <a:custGeom>
            <a:avLst/>
            <a:gdLst/>
            <a:ahLst/>
            <a:cxnLst/>
            <a:rect l="l" t="t" r="r" b="b"/>
            <a:pathLst>
              <a:path w="1290954" h="91439">
                <a:moveTo>
                  <a:pt x="0" y="91440"/>
                </a:moveTo>
                <a:lnTo>
                  <a:pt x="1290561" y="91440"/>
                </a:lnTo>
                <a:lnTo>
                  <a:pt x="1290561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408754" y="5445450"/>
            <a:ext cx="2789555" cy="843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500"/>
              </a:lnSpc>
            </a:pPr>
            <a:r>
              <a:rPr sz="1800" spc="-5" dirty="0">
                <a:solidFill>
                  <a:srgbClr val="3E3E3E"/>
                </a:solidFill>
                <a:latin typeface="Arial"/>
                <a:cs typeface="Arial"/>
              </a:rPr>
              <a:t>Initial </a:t>
            </a:r>
            <a:r>
              <a:rPr sz="1800" dirty="0">
                <a:solidFill>
                  <a:srgbClr val="3E3E3E"/>
                </a:solidFill>
                <a:latin typeface="Arial"/>
                <a:cs typeface="Arial"/>
              </a:rPr>
              <a:t>-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not  </a:t>
            </a:r>
            <a:r>
              <a:rPr sz="1800" spc="-10" dirty="0">
                <a:latin typeface="Calibri"/>
                <a:cs typeface="Calibri"/>
              </a:rPr>
              <a:t>repeatable, </a:t>
            </a:r>
            <a:r>
              <a:rPr sz="1800" spc="-5" dirty="0">
                <a:latin typeface="Calibri"/>
                <a:cs typeface="Calibri"/>
              </a:rPr>
              <a:t>poorly </a:t>
            </a:r>
            <a:r>
              <a:rPr sz="1800" spc="-10" dirty="0">
                <a:latin typeface="Calibri"/>
                <a:cs typeface="Calibri"/>
              </a:rPr>
              <a:t>controlled, 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reactive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11317" y="4470699"/>
            <a:ext cx="2788285" cy="847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Managed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0" dirty="0">
                <a:latin typeface="Calibri"/>
                <a:cs typeface="Calibri"/>
              </a:rPr>
              <a:t>are  </a:t>
            </a:r>
            <a:r>
              <a:rPr sz="1800" spc="-5" dirty="0">
                <a:latin typeface="Calibri"/>
                <a:cs typeface="Calibri"/>
              </a:rPr>
              <a:t>dependent on individuals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not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standardized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60825" y="2511140"/>
            <a:ext cx="2442845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235" marR="5080" indent="-9017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Measured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Processes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  </a:t>
            </a:r>
            <a:r>
              <a:rPr sz="1800" spc="-5" dirty="0">
                <a:latin typeface="Calibri"/>
                <a:cs typeface="Calibri"/>
              </a:rPr>
              <a:t>measured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controlled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51450" y="1661205"/>
            <a:ext cx="2781935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Optimized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Focus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process</a:t>
            </a:r>
            <a:endParaRPr sz="1800">
              <a:latin typeface="Calibri"/>
              <a:cs typeface="Calibri"/>
            </a:endParaRPr>
          </a:p>
          <a:p>
            <a:pPr marL="150876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improvement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56272" y="3568872"/>
            <a:ext cx="2997200" cy="847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Defined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defined 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5" dirty="0">
                <a:latin typeface="Calibri"/>
                <a:cs typeface="Calibri"/>
              </a:rPr>
              <a:t>standardized for </a:t>
            </a:r>
            <a:r>
              <a:rPr sz="1800" spc="-5" dirty="0">
                <a:latin typeface="Calibri"/>
                <a:cs typeface="Calibri"/>
              </a:rPr>
              <a:t>the  </a:t>
            </a:r>
            <a:r>
              <a:rPr sz="1800" spc="-15" dirty="0">
                <a:latin typeface="Calibri"/>
                <a:cs typeface="Calibri"/>
              </a:rPr>
              <a:t>organization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533" y="494121"/>
            <a:ext cx="8796867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20" dirty="0">
                <a:latin typeface="+mn-lt"/>
              </a:rPr>
              <a:t>Organizational </a:t>
            </a:r>
            <a:r>
              <a:rPr b="1" spc="-10" dirty="0">
                <a:latin typeface="+mn-lt"/>
              </a:rPr>
              <a:t>Assessment </a:t>
            </a:r>
            <a:r>
              <a:rPr b="1" spc="-5" dirty="0">
                <a:latin typeface="+mn-lt"/>
              </a:rPr>
              <a:t>with</a:t>
            </a:r>
            <a:r>
              <a:rPr b="1" spc="-60" dirty="0">
                <a:latin typeface="+mn-lt"/>
              </a:rPr>
              <a:t> </a:t>
            </a:r>
            <a:r>
              <a:rPr b="1" spc="-5" dirty="0">
                <a:latin typeface="+mn-lt"/>
              </a:rPr>
              <a:t>CMM</a:t>
            </a:r>
            <a:endParaRPr b="1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0680"/>
            <a:ext cx="7579359" cy="420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9527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Establish </a:t>
            </a:r>
            <a:r>
              <a:rPr sz="3000" spc="-20" dirty="0">
                <a:latin typeface="Calibri"/>
                <a:cs typeface="Calibri"/>
              </a:rPr>
              <a:t>core </a:t>
            </a:r>
            <a:r>
              <a:rPr sz="3000" spc="-5" dirty="0">
                <a:latin typeface="Calibri"/>
                <a:cs typeface="Calibri"/>
              </a:rPr>
              <a:t>functions in which capability is  </a:t>
            </a:r>
            <a:r>
              <a:rPr sz="3000" spc="-15" dirty="0">
                <a:latin typeface="Calibri"/>
                <a:cs typeface="Calibri"/>
              </a:rPr>
              <a:t>required</a:t>
            </a:r>
            <a:endParaRPr sz="3000">
              <a:latin typeface="Calibri"/>
              <a:cs typeface="Calibri"/>
            </a:endParaRPr>
          </a:p>
          <a:p>
            <a:pPr marL="756285" marR="556260" lvl="1" indent="-286385">
              <a:lnSpc>
                <a:spcPts val="250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  <a:tab pos="5469255" algn="l"/>
              </a:tabLst>
            </a:pPr>
            <a:r>
              <a:rPr sz="2600" dirty="0">
                <a:latin typeface="Calibri"/>
                <a:cs typeface="Calibri"/>
              </a:rPr>
              <a:t>Based </a:t>
            </a:r>
            <a:r>
              <a:rPr sz="2600" spc="-5" dirty="0">
                <a:latin typeface="Calibri"/>
                <a:cs typeface="Calibri"/>
              </a:rPr>
              <a:t>on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organizational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goals,	identify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the  essential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functions</a:t>
            </a:r>
            <a:endParaRPr sz="2600">
              <a:latin typeface="Calibri"/>
              <a:cs typeface="Calibri"/>
            </a:endParaRPr>
          </a:p>
          <a:p>
            <a:pPr marL="355600" marR="8509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Describe </a:t>
            </a:r>
            <a:r>
              <a:rPr sz="3000" spc="-10" dirty="0">
                <a:latin typeface="Calibri"/>
                <a:cs typeface="Calibri"/>
              </a:rPr>
              <a:t>sequential </a:t>
            </a:r>
            <a:r>
              <a:rPr sz="3000" spc="-20" dirty="0">
                <a:latin typeface="Calibri"/>
                <a:cs typeface="Calibri"/>
              </a:rPr>
              <a:t>stages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maturity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each  function</a:t>
            </a:r>
            <a:endParaRPr sz="3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Progression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step-wise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linear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Characteristics that </a:t>
            </a:r>
            <a:r>
              <a:rPr sz="2600" spc="-5" dirty="0">
                <a:latin typeface="Calibri"/>
                <a:cs typeface="Calibri"/>
              </a:rPr>
              <a:t>define </a:t>
            </a:r>
            <a:r>
              <a:rPr sz="2600" dirty="0">
                <a:latin typeface="Calibri"/>
                <a:cs typeface="Calibri"/>
              </a:rPr>
              <a:t>each </a:t>
            </a:r>
            <a:r>
              <a:rPr sz="2600" spc="-10" dirty="0">
                <a:latin typeface="Calibri"/>
                <a:cs typeface="Calibri"/>
              </a:rPr>
              <a:t>maturational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stage</a:t>
            </a:r>
            <a:endParaRPr sz="2600">
              <a:latin typeface="Calibri"/>
              <a:cs typeface="Calibri"/>
            </a:endParaRPr>
          </a:p>
          <a:p>
            <a:pPr marL="756285" marR="741680" lvl="1" indent="-286385">
              <a:lnSpc>
                <a:spcPts val="25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Progress </a:t>
            </a:r>
            <a:r>
              <a:rPr sz="2600" spc="-15" dirty="0">
                <a:latin typeface="Calibri"/>
                <a:cs typeface="Calibri"/>
              </a:rPr>
              <a:t>from </a:t>
            </a:r>
            <a:r>
              <a:rPr sz="2600" spc="-5" dirty="0">
                <a:latin typeface="Calibri"/>
                <a:cs typeface="Calibri"/>
              </a:rPr>
              <a:t>one </a:t>
            </a:r>
            <a:r>
              <a:rPr sz="2600" spc="-20" dirty="0">
                <a:latin typeface="Calibri"/>
                <a:cs typeface="Calibri"/>
              </a:rPr>
              <a:t>stage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next reflects </a:t>
            </a:r>
            <a:r>
              <a:rPr sz="2600" dirty="0">
                <a:latin typeface="Calibri"/>
                <a:cs typeface="Calibri"/>
              </a:rPr>
              <a:t>a  </a:t>
            </a:r>
            <a:r>
              <a:rPr sz="2600" spc="-5" dirty="0">
                <a:latin typeface="Calibri"/>
                <a:cs typeface="Calibri"/>
              </a:rPr>
              <a:t>meaningful </a:t>
            </a:r>
            <a:r>
              <a:rPr sz="2600" spc="-10" dirty="0">
                <a:latin typeface="Calibri"/>
                <a:cs typeface="Calibri"/>
              </a:rPr>
              <a:t>improvement </a:t>
            </a:r>
            <a:r>
              <a:rPr sz="2600" dirty="0">
                <a:latin typeface="Calibri"/>
                <a:cs typeface="Calibri"/>
              </a:rPr>
              <a:t>in a </a:t>
            </a:r>
            <a:r>
              <a:rPr sz="2600" spc="-30" dirty="0">
                <a:latin typeface="Calibri"/>
                <a:cs typeface="Calibri"/>
              </a:rPr>
              <a:t>key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function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Sets </a:t>
            </a:r>
            <a:r>
              <a:rPr sz="2600" dirty="0">
                <a:latin typeface="Calibri"/>
                <a:cs typeface="Calibri"/>
              </a:rPr>
              <a:t>a clear </a:t>
            </a:r>
            <a:r>
              <a:rPr sz="2600" spc="-10" dirty="0">
                <a:latin typeface="Calibri"/>
                <a:cs typeface="Calibri"/>
              </a:rPr>
              <a:t>path </a:t>
            </a:r>
            <a:r>
              <a:rPr sz="2600" spc="-5" dirty="0">
                <a:latin typeface="Calibri"/>
                <a:cs typeface="Calibri"/>
              </a:rPr>
              <a:t>of achieving </a:t>
            </a:r>
            <a:r>
              <a:rPr sz="2600" spc="-10" dirty="0">
                <a:latin typeface="Calibri"/>
                <a:cs typeface="Calibri"/>
              </a:rPr>
              <a:t>maturational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goals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45282" y="2440344"/>
            <a:ext cx="8718964" cy="3447465"/>
            <a:chOff x="245282" y="1516613"/>
            <a:chExt cx="8275140" cy="3447465"/>
          </a:xfrm>
        </p:grpSpPr>
        <p:sp>
          <p:nvSpPr>
            <p:cNvPr id="3" name="Rectangle 2"/>
            <p:cNvSpPr/>
            <p:nvPr/>
          </p:nvSpPr>
          <p:spPr>
            <a:xfrm>
              <a:off x="245282" y="1516613"/>
              <a:ext cx="8275140" cy="283145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79259" y="1576856"/>
              <a:ext cx="8007186" cy="3387222"/>
              <a:chOff x="-1193506" y="4113421"/>
              <a:chExt cx="9018855" cy="4065998"/>
            </a:xfrm>
          </p:grpSpPr>
          <p:graphicFrame>
            <p:nvGraphicFramePr>
              <p:cNvPr id="5" name="Diagram 4"/>
              <p:cNvGraphicFramePr/>
              <p:nvPr>
                <p:extLst>
                  <p:ext uri="{D42A27DB-BD31-4B8C-83A1-F6EECF244321}">
                    <p14:modId xmlns:p14="http://schemas.microsoft.com/office/powerpoint/2010/main" val="4206737481"/>
                  </p:ext>
                </p:extLst>
              </p:nvPr>
            </p:nvGraphicFramePr>
            <p:xfrm>
              <a:off x="-1193506" y="4113421"/>
              <a:ext cx="9018855" cy="406599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6" name="TextBox 5"/>
              <p:cNvSpPr txBox="1"/>
              <p:nvPr/>
            </p:nvSpPr>
            <p:spPr>
              <a:xfrm>
                <a:off x="1642147" y="4335296"/>
                <a:ext cx="3880455" cy="701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>
                    <a:latin typeface="Candara" panose="020E0502030303020204" pitchFamily="34" charset="0"/>
                  </a:rPr>
                  <a:t>Viral Load Cascade</a:t>
                </a:r>
              </a:p>
            </p:txBody>
          </p:sp>
        </p:grpSp>
        <p:sp>
          <p:nvSpPr>
            <p:cNvPr id="7" name="Frame 6"/>
            <p:cNvSpPr/>
            <p:nvPr/>
          </p:nvSpPr>
          <p:spPr>
            <a:xfrm>
              <a:off x="309356" y="2787780"/>
              <a:ext cx="2526664" cy="1000447"/>
            </a:xfrm>
            <a:prstGeom prst="frame">
              <a:avLst>
                <a:gd name="adj1" fmla="val 3838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Frame 7"/>
            <p:cNvSpPr/>
            <p:nvPr/>
          </p:nvSpPr>
          <p:spPr>
            <a:xfrm>
              <a:off x="5920353" y="2796781"/>
              <a:ext cx="2526664" cy="991446"/>
            </a:xfrm>
            <a:prstGeom prst="frame">
              <a:avLst>
                <a:gd name="adj1" fmla="val 347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9259" y="3929646"/>
              <a:ext cx="2373395" cy="338554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Lab-Clinic Interface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3051" y="3932054"/>
              <a:ext cx="2373395" cy="338554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Lab-Clinic Interface</a:t>
              </a:r>
            </a:p>
          </p:txBody>
        </p:sp>
      </p:grpSp>
      <p:sp>
        <p:nvSpPr>
          <p:cNvPr id="20" name="Title 2"/>
          <p:cNvSpPr txBox="1">
            <a:spLocks/>
          </p:cNvSpPr>
          <p:nvPr/>
        </p:nvSpPr>
        <p:spPr>
          <a:xfrm>
            <a:off x="379259" y="441192"/>
            <a:ext cx="8484823" cy="15958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didas Unity"/>
                <a:cs typeface="Calibri" panose="020F0502020204030204" pitchFamily="34" charset="0"/>
              </a:rPr>
              <a:t>The LARC CMM tool covers 5 phases in the viral load cascade.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F99532-A3F1-4BA7-99C2-4D0732CA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AE5468-A81E-4329-B64F-73632109A5A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438D1C-E2AC-4801-8890-AB666030D8DF}"/>
              </a:ext>
            </a:extLst>
          </p:cNvPr>
          <p:cNvSpPr txBox="1"/>
          <p:nvPr/>
        </p:nvSpPr>
        <p:spPr>
          <a:xfrm>
            <a:off x="7913747" y="334341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FB6D70-1A36-4878-A1C2-F97072536CD1}"/>
              </a:ext>
            </a:extLst>
          </p:cNvPr>
          <p:cNvSpPr txBox="1"/>
          <p:nvPr/>
        </p:nvSpPr>
        <p:spPr>
          <a:xfrm>
            <a:off x="6453233" y="334217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6D38C8-8CC8-468E-993E-556E8CB610DF}"/>
              </a:ext>
            </a:extLst>
          </p:cNvPr>
          <p:cNvSpPr txBox="1"/>
          <p:nvPr/>
        </p:nvSpPr>
        <p:spPr>
          <a:xfrm>
            <a:off x="4992719" y="334217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EED84F-B410-4AB5-A497-807C0C60497C}"/>
              </a:ext>
            </a:extLst>
          </p:cNvPr>
          <p:cNvSpPr txBox="1"/>
          <p:nvPr/>
        </p:nvSpPr>
        <p:spPr>
          <a:xfrm>
            <a:off x="553916" y="332289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76265A-A684-4807-91DD-05AC33A060F0}"/>
              </a:ext>
            </a:extLst>
          </p:cNvPr>
          <p:cNvSpPr txBox="1"/>
          <p:nvPr/>
        </p:nvSpPr>
        <p:spPr>
          <a:xfrm>
            <a:off x="2027088" y="332289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</p:spTree>
    <p:extLst>
      <p:ext uri="{BB962C8B-B14F-4D97-AF65-F5344CB8AC3E}">
        <p14:creationId xmlns:p14="http://schemas.microsoft.com/office/powerpoint/2010/main" val="423772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551" y="67181"/>
            <a:ext cx="589915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Demand </a:t>
            </a:r>
            <a:r>
              <a:rPr sz="4000" spc="-15" dirty="0"/>
              <a:t>Creation </a:t>
            </a:r>
            <a:r>
              <a:rPr sz="4000" spc="-30" dirty="0"/>
              <a:t>for</a:t>
            </a:r>
            <a:r>
              <a:rPr sz="4000" spc="-55" dirty="0"/>
              <a:t> </a:t>
            </a:r>
            <a:r>
              <a:rPr sz="4000" spc="-65" dirty="0"/>
              <a:t>Testing</a:t>
            </a:r>
            <a:endParaRPr sz="4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159822"/>
              </p:ext>
            </p:extLst>
          </p:nvPr>
        </p:nvGraphicFramePr>
        <p:xfrm>
          <a:off x="450850" y="1202024"/>
          <a:ext cx="8229599" cy="5278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80"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 unaware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</a:p>
                    <a:p>
                      <a:pPr marL="61594" marR="7683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access 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not been  educated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</a:t>
                      </a:r>
                      <a:r>
                        <a:rPr sz="11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76835" indent="635" algn="l">
                        <a:lnSpc>
                          <a:spcPct val="99600"/>
                        </a:lnSpc>
                        <a:spcBef>
                          <a:spcPts val="68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Community  leaders/CSOs unaware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access 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not been  educated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76835" indent="635" algn="l">
                        <a:lnSpc>
                          <a:spcPct val="99500"/>
                        </a:lnSpc>
                        <a:spcBef>
                          <a:spcPts val="68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 unaware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access 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not been  educated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142875" indent="635" algn="l">
                        <a:lnSpc>
                          <a:spcPct val="99400"/>
                        </a:lnSpc>
                        <a:spcBef>
                          <a:spcPts val="690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 operating procedures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Increased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awareness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marR="72390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clinicians,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minimal  information is shared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56515" indent="635" algn="l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order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215900" indent="635" algn="l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Community  leaders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/CSOs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  increased awareness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215900" indent="635" algn="l">
                        <a:lnSpc>
                          <a:spcPct val="99400"/>
                        </a:lnSpc>
                        <a:spcBef>
                          <a:spcPts val="690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  increased awareness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118745" indent="635" algn="l">
                        <a:lnSpc>
                          <a:spcPct val="99400"/>
                        </a:lnSpc>
                        <a:spcBef>
                          <a:spcPts val="690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100" spc="-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 in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development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</a:t>
                      </a:r>
                      <a:r>
                        <a:rPr sz="11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routinely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marR="7048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educate 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benefits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00965" indent="635" algn="l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 routinely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order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</a:t>
                      </a:r>
                      <a:r>
                        <a:rPr sz="1100" spc="-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in-  line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national  guidelines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227965" indent="635" algn="l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Community  leaders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/CSOs play an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 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educating  their community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  knowing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their viral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status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72720" indent="635" algn="l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 are aware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actively seek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04139" indent="635" algn="l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</a:t>
                      </a:r>
                      <a:r>
                        <a:rPr sz="11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 operating procedures are  established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implemented across the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1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reviews</a:t>
                      </a:r>
                    </a:p>
                    <a:p>
                      <a:pPr marL="61594" marR="6413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routinely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program data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measure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relation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national  guidelines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clinician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  of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</a:t>
                      </a:r>
                      <a:r>
                        <a:rPr sz="11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education of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75565" indent="635" algn="l">
                        <a:lnSpc>
                          <a:spcPct val="998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All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stakeholders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(e.g.,  clinicians, client groups,  community leaders,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etc.)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play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 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 community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  about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promote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campaigns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all  individuals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know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their  VL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l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4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1594" marR="6540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rigorous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evaluation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procedures and findings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demonstrate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improve  the process of demand  creation 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load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ame 3">
            <a:extLst>
              <a:ext uri="{FF2B5EF4-FFF2-40B4-BE49-F238E27FC236}">
                <a16:creationId xmlns:a16="http://schemas.microsoft.com/office/drawing/2014/main" id="{3A41580D-5DD3-4993-AD81-6A88AB136273}"/>
              </a:ext>
            </a:extLst>
          </p:cNvPr>
          <p:cNvSpPr/>
          <p:nvPr/>
        </p:nvSpPr>
        <p:spPr>
          <a:xfrm>
            <a:off x="463551" y="1574801"/>
            <a:ext cx="3287182" cy="1024466"/>
          </a:xfrm>
          <a:prstGeom prst="frame">
            <a:avLst>
              <a:gd name="adj1" fmla="val 26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88569B3C-87F6-45BF-A708-7C96E46CCEBB}"/>
              </a:ext>
            </a:extLst>
          </p:cNvPr>
          <p:cNvSpPr/>
          <p:nvPr/>
        </p:nvSpPr>
        <p:spPr>
          <a:xfrm rot="20137312">
            <a:off x="3407834" y="552643"/>
            <a:ext cx="1786467" cy="982133"/>
          </a:xfrm>
          <a:prstGeom prst="leftArrow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Clinic-Lab Interface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0849" y="297846"/>
            <a:ext cx="7395209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Specimen Collection and</a:t>
            </a:r>
            <a:r>
              <a:rPr sz="4000" spc="-70" dirty="0"/>
              <a:t> </a:t>
            </a:r>
            <a:r>
              <a:rPr sz="4000" spc="-15" dirty="0"/>
              <a:t>Processing</a:t>
            </a:r>
            <a:endParaRPr sz="4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05171"/>
              </p:ext>
            </p:extLst>
          </p:nvPr>
        </p:nvGraphicFramePr>
        <p:xfrm>
          <a:off x="450850" y="1202024"/>
          <a:ext cx="8229599" cy="5034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38"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client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access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</a:p>
                    <a:p>
                      <a:pPr marL="61594" marR="57594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ing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lang="en-US"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55880" indent="635">
                        <a:lnSpc>
                          <a:spcPct val="99600"/>
                        </a:lnSpc>
                        <a:spcBef>
                          <a:spcPts val="68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supply  chain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system for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commodities  (e.g.,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DBS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bundles)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supplies limit ability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collect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50495" indent="635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ian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 not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trained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complete  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requisition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42875" indent="635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 operating procedures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appropriate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and  preparation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 marL="61594" marR="11493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  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only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certain days,  limiting client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access to 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increasing  burden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return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sample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59055" indent="635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Increased capacity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supply chain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system for  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 commodities,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  not</a:t>
                      </a:r>
                      <a:r>
                        <a:rPr sz="11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standardized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97155" indent="635">
                        <a:lnSpc>
                          <a:spcPct val="994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Increased awareness  in clinicians/personnel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properly completing  requisition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96850" indent="635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appropriate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preparation are 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development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 marL="61594" marR="287020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routinely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 few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barriers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55880" indent="635">
                        <a:lnSpc>
                          <a:spcPct val="99200"/>
                        </a:lnSpc>
                        <a:spcBef>
                          <a:spcPts val="69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Standardized supply  chain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system for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commodities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70485" indent="635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Clinicians/personnel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complete 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requisition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forms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accurately and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completely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62865" indent="635">
                        <a:lnSpc>
                          <a:spcPct val="997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and preparation  standard operating  procedures are  established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implemented across the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1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reviews</a:t>
                      </a:r>
                    </a:p>
                    <a:p>
                      <a:pPr marL="61594" marR="6286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routinely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program data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measure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relation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national  guidelines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and collection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preparation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87630" indent="635">
                        <a:lnSpc>
                          <a:spcPct val="997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All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stakeholders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(e.g.,  clinicians, personnel,  clients,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etc.)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play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  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appropriate 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 and preparation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facilitate 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know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their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4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1594" marR="6286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rigorous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evaluation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procedures and findings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demonstrate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improve  the process of</a:t>
                      </a:r>
                      <a:r>
                        <a:rPr sz="11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collection and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preparation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ame 3">
            <a:extLst>
              <a:ext uri="{FF2B5EF4-FFF2-40B4-BE49-F238E27FC236}">
                <a16:creationId xmlns:a16="http://schemas.microsoft.com/office/drawing/2014/main" id="{35597B45-7E1D-463D-9F1D-2AD263EEB564}"/>
              </a:ext>
            </a:extLst>
          </p:cNvPr>
          <p:cNvSpPr/>
          <p:nvPr/>
        </p:nvSpPr>
        <p:spPr>
          <a:xfrm>
            <a:off x="2082800" y="3073400"/>
            <a:ext cx="3302000" cy="3162903"/>
          </a:xfrm>
          <a:prstGeom prst="frame">
            <a:avLst>
              <a:gd name="adj1" fmla="val 108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D03765AC-7790-481E-9472-A174EA01BF03}"/>
              </a:ext>
            </a:extLst>
          </p:cNvPr>
          <p:cNvSpPr/>
          <p:nvPr/>
        </p:nvSpPr>
        <p:spPr>
          <a:xfrm>
            <a:off x="450849" y="2353734"/>
            <a:ext cx="1623483" cy="3882570"/>
          </a:xfrm>
          <a:prstGeom prst="frame">
            <a:avLst>
              <a:gd name="adj1" fmla="val 26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6804081-9D53-40C0-945F-EA7538FA31F5}"/>
              </a:ext>
            </a:extLst>
          </p:cNvPr>
          <p:cNvSpPr/>
          <p:nvPr/>
        </p:nvSpPr>
        <p:spPr>
          <a:xfrm>
            <a:off x="5613400" y="5054600"/>
            <a:ext cx="1786467" cy="982133"/>
          </a:xfrm>
          <a:prstGeom prst="leftArrow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Clinic-Lab Interface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5163" y="246162"/>
            <a:ext cx="381952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Laboratory</a:t>
            </a:r>
            <a:r>
              <a:rPr sz="4000" spc="-80" dirty="0"/>
              <a:t> </a:t>
            </a:r>
            <a:r>
              <a:rPr sz="4000" spc="-65" dirty="0"/>
              <a:t>Testing</a:t>
            </a:r>
            <a:endParaRPr sz="4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202024"/>
          <a:ext cx="8229599" cy="48666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0"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Inadequate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marR="139700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infrastructure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(i.e.  space/storage/  equipment/reagents/kits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testing)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82880" indent="635">
                        <a:lnSpc>
                          <a:spcPct val="994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staff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properly trained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nor  competent to test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66370" indent="635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has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little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no capacity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80010" indent="635">
                        <a:lnSpc>
                          <a:spcPct val="995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 operating procedures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  competency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Improved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 marR="9842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infrastructure,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however,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only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able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receive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  must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refer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another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63500" indent="635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staff are  trained,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however,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competencies are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minimal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64135" indent="635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is has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minimal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capacity and 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completed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timely  manner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80010" indent="635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competency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is able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</a:p>
                    <a:p>
                      <a:pPr marL="61594" marR="123189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regularly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receive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specimens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timely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manner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08585" indent="635">
                        <a:lnSpc>
                          <a:spcPct val="992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has  appropriately trained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competent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staff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74930" indent="635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is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working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 capacity and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completed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 timely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manner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60325" indent="635">
                        <a:lnSpc>
                          <a:spcPct val="997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1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operating  procedures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competency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 established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implemented across the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0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reviews</a:t>
                      </a:r>
                    </a:p>
                    <a:p>
                      <a:pPr marL="61594" marR="6413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routinely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program data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measure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relation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national  guidelines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load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  <a:r>
                        <a:rPr sz="11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4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1594" marR="6540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rigorous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evaluation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procedures and findings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demonstrate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improve  the process of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 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2068</Words>
  <Application>Microsoft Office PowerPoint</Application>
  <PresentationFormat>On-screen Show (4:3)</PresentationFormat>
  <Paragraphs>336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Gothic</vt:lpstr>
      <vt:lpstr>Adidas Unity</vt:lpstr>
      <vt:lpstr>Arial</vt:lpstr>
      <vt:lpstr>Calibri</vt:lpstr>
      <vt:lpstr>Calibri Light</vt:lpstr>
      <vt:lpstr>Candara</vt:lpstr>
      <vt:lpstr>Times New Roman</vt:lpstr>
      <vt:lpstr>Wingdings</vt:lpstr>
      <vt:lpstr>Office Theme</vt:lpstr>
      <vt:lpstr>LARC Capability Maturity Model</vt:lpstr>
      <vt:lpstr>LARC Program Goals</vt:lpstr>
      <vt:lpstr>Capability Maturity Model</vt:lpstr>
      <vt:lpstr>CMM Stages</vt:lpstr>
      <vt:lpstr>Organizational Assessment with CMM</vt:lpstr>
      <vt:lpstr>PowerPoint Presentation</vt:lpstr>
      <vt:lpstr>Demand Creation for Testing</vt:lpstr>
      <vt:lpstr>Specimen Collection and Processing</vt:lpstr>
      <vt:lpstr>Laboratory Testing</vt:lpstr>
      <vt:lpstr>Results Reporting</vt:lpstr>
      <vt:lpstr>Results Interpretation and Client Management</vt:lpstr>
      <vt:lpstr>How to Use the CMM</vt:lpstr>
      <vt:lpstr>Results Reporting</vt:lpstr>
      <vt:lpstr>Results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LARC Capability Maturity Model</dc:title>
  <dc:creator>Yao, Katy (CDC/DDPHSIS/CGH/DGHT)</dc:creator>
  <cp:lastModifiedBy>Yao, Katy (CDC/DDPHSIS/CGH/DGHT)</cp:lastModifiedBy>
  <cp:revision>15</cp:revision>
  <cp:lastPrinted>2019-10-07T16:59:28Z</cp:lastPrinted>
  <dcterms:created xsi:type="dcterms:W3CDTF">2019-10-07T16:58:25Z</dcterms:created>
  <dcterms:modified xsi:type="dcterms:W3CDTF">2019-10-27T15:14:45Z</dcterms:modified>
</cp:coreProperties>
</file>